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7" r:id="rId2"/>
    <p:sldId id="400" r:id="rId3"/>
    <p:sldId id="261" r:id="rId4"/>
    <p:sldId id="262" r:id="rId5"/>
    <p:sldId id="264" r:id="rId6"/>
    <p:sldId id="263" r:id="rId7"/>
    <p:sldId id="265" r:id="rId8"/>
    <p:sldId id="401" r:id="rId9"/>
    <p:sldId id="402" r:id="rId10"/>
    <p:sldId id="271" r:id="rId11"/>
    <p:sldId id="414" r:id="rId12"/>
    <p:sldId id="266" r:id="rId13"/>
    <p:sldId id="267" r:id="rId14"/>
    <p:sldId id="398" r:id="rId15"/>
    <p:sldId id="403" r:id="rId16"/>
    <p:sldId id="408" r:id="rId17"/>
    <p:sldId id="409" r:id="rId18"/>
    <p:sldId id="410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90" r:id="rId33"/>
    <p:sldId id="289" r:id="rId34"/>
    <p:sldId id="291" r:id="rId35"/>
    <p:sldId id="292" r:id="rId36"/>
    <p:sldId id="293" r:id="rId37"/>
    <p:sldId id="294" r:id="rId38"/>
    <p:sldId id="412" r:id="rId39"/>
    <p:sldId id="413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10" r:id="rId53"/>
    <p:sldId id="311" r:id="rId54"/>
    <p:sldId id="399" r:id="rId55"/>
    <p:sldId id="272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49"/>
    <p:restoredTop sz="85584"/>
  </p:normalViewPr>
  <p:slideViewPr>
    <p:cSldViewPr snapToGrid="0" snapToObjects="1" showGuides="1">
      <p:cViewPr varScale="1">
        <p:scale>
          <a:sx n="79" d="100"/>
          <a:sy n="79" d="100"/>
        </p:scale>
        <p:origin x="106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urafsky:Downloads:sagihistoric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78923665791776"/>
          <c:y val="0.0555555555555555"/>
          <c:w val="0.596119422572178"/>
          <c:h val="0.8224693788276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Sheet1!$A$13</c:f>
              <c:strCache>
                <c:ptCount val="1"/>
                <c:pt idx="0">
                  <c:v>&lt;1250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Sheet1!$B$13:$D$13</c:f>
              <c:numCache>
                <c:formatCode>General</c:formatCode>
                <c:ptCount val="3"/>
                <c:pt idx="1">
                  <c:v>38.7</c:v>
                </c:pt>
              </c:numCache>
            </c:numRef>
          </c:val>
        </c:ser>
        <c:ser>
          <c:idx val="1"/>
          <c:order val="1"/>
          <c:tx>
            <c:strRef>
              <c:f>Sheet1!$A$14</c:f>
              <c:strCache>
                <c:ptCount val="1"/>
                <c:pt idx="0">
                  <c:v>Middle 1350-1500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Sheet1!$B$14:$D$14</c:f>
              <c:numCache>
                <c:formatCode>General</c:formatCode>
                <c:ptCount val="3"/>
                <c:pt idx="0">
                  <c:v>12.8</c:v>
                </c:pt>
                <c:pt idx="1">
                  <c:v>20.6</c:v>
                </c:pt>
                <c:pt idx="2">
                  <c:v>22.8</c:v>
                </c:pt>
              </c:numCache>
            </c:numRef>
          </c:val>
        </c:ser>
        <c:ser>
          <c:idx val="2"/>
          <c:order val="2"/>
          <c:tx>
            <c:strRef>
              <c:f>Sheet1!$A$15</c:f>
              <c:strCache>
                <c:ptCount val="1"/>
                <c:pt idx="0">
                  <c:v>Modern 1500-1710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Sheet1!$B$15:$D$15</c:f>
              <c:numCache>
                <c:formatCode>General</c:formatCode>
                <c:ptCount val="3"/>
                <c:pt idx="0">
                  <c:v>24.7</c:v>
                </c:pt>
                <c:pt idx="1">
                  <c:v>20.5</c:v>
                </c:pt>
                <c:pt idx="2">
                  <c:v>16.5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1958097760"/>
        <c:axId val="-2018724928"/>
      </c:barChart>
      <c:catAx>
        <c:axId val="-19580977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2018724928"/>
        <c:crosses val="autoZero"/>
        <c:auto val="1"/>
        <c:lblAlgn val="ctr"/>
        <c:lblOffset val="100"/>
        <c:noMultiLvlLbl val="0"/>
      </c:catAx>
      <c:valAx>
        <c:axId val="-2018724928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1600"/>
                  <a:t>Semantic</a:t>
                </a:r>
                <a:r>
                  <a:rPr lang="en-US" sz="1600" baseline="0"/>
                  <a:t> Broadening</a:t>
                </a:r>
                <a:endParaRPr lang="en-US" sz="16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195809776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16709755030621"/>
          <c:y val="0.110535141440653"/>
          <c:w val="0.272179133858268"/>
          <c:h val="0.278929352580927"/>
        </c:manualLayout>
      </c:layout>
      <c:overlay val="0"/>
      <c:spPr>
        <a:solidFill>
          <a:schemeClr val="bg1"/>
        </a:solidFill>
      </c:sp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8.png>
</file>

<file path=ppt/media/image3.png>
</file>

<file path=ppt/media/image4.jpe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2CFA8-06B5-F649-B466-CEA3CAC4C275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FBCE3-F22A-884D-812E-895A118FE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84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FBCE3-F22A-884D-812E-895A118FE4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569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B938B8-BEE4-6C4C-B254-E81D400533BC}" type="slidenum">
              <a:rPr lang="en-US"/>
              <a:pPr/>
              <a:t>23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757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131D9D-3987-4743-ACA8-3340374092C6}" type="slidenum">
              <a:rPr lang="en-US"/>
              <a:pPr/>
              <a:t>24</a:t>
            </a:fld>
            <a:endParaRPr lang="en-US"/>
          </a:p>
        </p:txBody>
      </p:sp>
      <p:sp>
        <p:nvSpPr>
          <p:cNvPr id="4301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991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25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Big more colloquial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38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1947F1-3C68-9D46-B01B-C61D8C2AD3F6}" type="slidenum">
              <a:rPr lang="en-US"/>
              <a:pPr/>
              <a:t>26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52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AF7090-B501-694D-8635-028277A3FDB6}" type="slidenum">
              <a:rPr lang="en-US"/>
              <a:pPr/>
              <a:t>27</a:t>
            </a:fld>
            <a:endParaRPr lang="en-US"/>
          </a:p>
        </p:txBody>
      </p:sp>
      <p:sp>
        <p:nvSpPr>
          <p:cNvPr id="4915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518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D56A17-8CE6-F84F-A9EC-C05920D725B4}" type="slidenum">
              <a:rPr lang="en-US"/>
              <a:pPr/>
              <a:t>28</a:t>
            </a:fld>
            <a:endParaRPr lang="en-US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28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DBD71C-4444-1B48-8B17-41973DF40CE4}" type="slidenum">
              <a:rPr lang="en-US"/>
              <a:pPr/>
              <a:t>29</a:t>
            </a:fld>
            <a:endParaRPr lang="en-US"/>
          </a:p>
        </p:txBody>
      </p:sp>
      <p:sp>
        <p:nvSpPr>
          <p:cNvPr id="5325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325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7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EDCFF4-2D24-E54C-B96B-F2E29F5E7D9E}" type="slidenum">
              <a:rPr lang="en-US"/>
              <a:pPr/>
              <a:t>32</a:t>
            </a:fld>
            <a:endParaRPr lang="en-US"/>
          </a:p>
        </p:txBody>
      </p:sp>
      <p:sp>
        <p:nvSpPr>
          <p:cNvPr id="686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374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3A07A9-555F-9247-B931-A8C2BD40E6FA}" type="slidenum">
              <a:rPr lang="en-US"/>
              <a:pPr/>
              <a:t>33</a:t>
            </a:fld>
            <a:endParaRPr lang="en-US"/>
          </a:p>
        </p:txBody>
      </p:sp>
      <p:sp>
        <p:nvSpPr>
          <p:cNvPr id="6041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76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F77A55-F982-9A4C-A108-979BDF95137C}" type="slidenum">
              <a:rPr lang="en-US"/>
              <a:pPr/>
              <a:t>34</a:t>
            </a:fld>
            <a:endParaRPr lang="en-US"/>
          </a:p>
        </p:txBody>
      </p:sp>
      <p:sp>
        <p:nvSpPr>
          <p:cNvPr id="665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FBCE3-F22A-884D-812E-895A118FE4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25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F666C5-4FD6-FE41-A1F8-E4152B6B8AF3}" type="slidenum">
              <a:rPr lang="en-US"/>
              <a:pPr/>
              <a:t>35</a:t>
            </a:fld>
            <a:endParaRPr lang="en-US"/>
          </a:p>
        </p:txBody>
      </p:sp>
      <p:sp>
        <p:nvSpPr>
          <p:cNvPr id="6246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Meronym: part-whole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319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F666C5-4FD6-FE41-A1F8-E4152B6B8AF3}" type="slidenum">
              <a:rPr lang="en-US"/>
              <a:pPr/>
              <a:t>36</a:t>
            </a:fld>
            <a:endParaRPr lang="en-US"/>
          </a:p>
        </p:txBody>
      </p:sp>
      <p:sp>
        <p:nvSpPr>
          <p:cNvPr id="6246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057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2B2770-A075-794E-BA87-A418E39DC540}" type="slidenum">
              <a:rPr lang="en-US"/>
              <a:pPr/>
              <a:t>40</a:t>
            </a:fld>
            <a:endParaRPr lang="en-US"/>
          </a:p>
        </p:txBody>
      </p:sp>
      <p:sp>
        <p:nvSpPr>
          <p:cNvPr id="5734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734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5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Interaction ask</a:t>
            </a:r>
            <a:r>
              <a:rPr lang="en-US" baseline="0" dirty="0" smtClean="0"/>
              <a:t> students </a:t>
            </a:r>
            <a:r>
              <a:rPr lang="en-US" dirty="0" smtClean="0"/>
              <a:t>to compute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FBCE3-F22A-884D-812E-895A118FE40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7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FBCE3-F22A-884D-812E-895A118FE40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365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Jiangconrath</a:t>
            </a:r>
            <a:r>
              <a:rPr lang="en-US" dirty="0" smtClean="0"/>
              <a:t>: mutua</a:t>
            </a:r>
            <a:r>
              <a:rPr lang="en-US" baseline="0" dirty="0" smtClean="0"/>
              <a:t>l information inspired.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1FBCE3-F22A-884D-812E-895A118FE40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D408EE-8737-D141-9FE5-8DAEE476D1D6}" type="slidenum">
              <a:rPr lang="en-US"/>
              <a:pPr/>
              <a:t>9</a:t>
            </a:fld>
            <a:endParaRPr lang="en-US"/>
          </a:p>
        </p:txBody>
      </p:sp>
      <p:sp>
        <p:nvSpPr>
          <p:cNvPr id="14407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07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94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Besides, if we consider 327 gender neutral occupations based on US labor statistics and project them into gender direction defined by gender pronouns he and she.  </a:t>
            </a:r>
            <a:r>
              <a:rPr lang="en-US" dirty="0" smtClean="0"/>
              <a:t>This gives a nice,</a:t>
            </a:r>
            <a:r>
              <a:rPr lang="en-US" baseline="0" dirty="0" smtClean="0"/>
              <a:t> immediate way to visualize the data, and it already suggests that there is quite a bit of gender stereotype. As you can see... To make this more systematic, we have an Amazon Mechanical Turk pipeline, where we ask 10 </a:t>
            </a:r>
            <a:r>
              <a:rPr lang="en-US" baseline="0" dirty="0" err="1" smtClean="0"/>
              <a:t>crowdworkers</a:t>
            </a:r>
            <a:r>
              <a:rPr lang="en-US" baseline="0" dirty="0" smtClean="0"/>
              <a:t> to rate each occupation as to how much it exhibits male or female stereotype.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F136C-3602-D740-89E9-C4FEE16E35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94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F0E60-711F-264E-9700-3BFFCFDBB649}" type="slidenum">
              <a:rPr lang="en-US"/>
              <a:pPr/>
              <a:t>16</a:t>
            </a:fld>
            <a:endParaRPr lang="en-US"/>
          </a:p>
        </p:txBody>
      </p:sp>
      <p:sp>
        <p:nvSpPr>
          <p:cNvPr id="5529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530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9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86A9FE-83D6-4343-A368-4D673939E6AA}" type="slidenum">
              <a:rPr lang="en-US"/>
              <a:pPr/>
              <a:t>17</a:t>
            </a:fld>
            <a:endParaRPr lang="en-US"/>
          </a:p>
        </p:txBody>
      </p:sp>
      <p:sp>
        <p:nvSpPr>
          <p:cNvPr id="2969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970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54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974EC4-09B4-3142-8CA4-CABD5AEF83BF}" type="slidenum">
              <a:rPr lang="en-US"/>
              <a:pPr/>
              <a:t>19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0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9DE374-CD1C-C545-B342-372C41FFCFB5}" type="slidenum">
              <a:rPr lang="en-US"/>
              <a:pPr/>
              <a:t>20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57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EA3D700-1B5D-5E45-B72A-E782122A85FF}" type="slidenum">
              <a:rPr lang="en-US"/>
              <a:pPr/>
              <a:t>21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30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12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71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52400"/>
            <a:ext cx="104648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524000"/>
            <a:ext cx="5130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24000"/>
            <a:ext cx="5130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06400" y="6400800"/>
            <a:ext cx="6908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Slide from Chris Manning's 276 class</a:t>
            </a:r>
          </a:p>
        </p:txBody>
      </p:sp>
    </p:spTree>
    <p:extLst>
      <p:ext uri="{BB962C8B-B14F-4D97-AF65-F5344CB8AC3E}">
        <p14:creationId xmlns:p14="http://schemas.microsoft.com/office/powerpoint/2010/main" val="14634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8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30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46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0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164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70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81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4A0EE-7F2D-E948-9561-C1DF063D5AD0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3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ordnetweb.princeton.edu/perl/webwn" TargetMode="External"/><Relationship Id="rId4" Type="http://schemas.openxmlformats.org/officeDocument/2006/relationships/hyperlink" Target="http://www.nltk.org/Home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13: Classical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Nathan Schneider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altLang="zh-CN" dirty="0"/>
              <a:t>Nanyun (Violet) Peng -- </a:t>
            </a:r>
            <a:r>
              <a:rPr lang="zh-CN" altLang="en-US" dirty="0"/>
              <a:t>彭楠赟</a:t>
            </a:r>
            <a:endParaRPr lang="en-US" dirty="0"/>
          </a:p>
          <a:p>
            <a:r>
              <a:rPr lang="en-US" dirty="0" smtClean="0"/>
              <a:t>October </a:t>
            </a:r>
            <a:r>
              <a:rPr lang="en-US" altLang="zh-CN" dirty="0" smtClean="0"/>
              <a:t>10</a:t>
            </a:r>
            <a:r>
              <a:rPr lang="en-US" dirty="0" smtClean="0"/>
              <a:t>, </a:t>
            </a:r>
            <a:r>
              <a:rPr lang="en-US" dirty="0"/>
              <a:t>2018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0979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064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Word similarity for historical linguistics:</a:t>
            </a:r>
            <a:br>
              <a:rPr lang="en-US" dirty="0" smtClean="0"/>
            </a:br>
            <a:r>
              <a:rPr lang="en-US" dirty="0" smtClean="0"/>
              <a:t>semantic change over time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54" y="2238375"/>
            <a:ext cx="6165893" cy="373062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04001" y="1514158"/>
            <a:ext cx="4940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Kulkarni</a:t>
            </a:r>
            <a:r>
              <a:rPr lang="en-US" sz="2400" dirty="0"/>
              <a:t>, Al-</a:t>
            </a:r>
            <a:r>
              <a:rPr lang="en-US" sz="2400" dirty="0" err="1"/>
              <a:t>Rfou</a:t>
            </a:r>
            <a:r>
              <a:rPr lang="en-US" sz="2400" dirty="0"/>
              <a:t>, </a:t>
            </a:r>
            <a:r>
              <a:rPr lang="en-US" sz="2400" dirty="0" err="1"/>
              <a:t>Perozzi</a:t>
            </a:r>
            <a:r>
              <a:rPr lang="en-US" sz="2400" dirty="0"/>
              <a:t>, </a:t>
            </a:r>
            <a:r>
              <a:rPr lang="en-US" sz="2400" dirty="0" err="1"/>
              <a:t>Skiena</a:t>
            </a:r>
            <a:r>
              <a:rPr lang="en-US" sz="2400" dirty="0"/>
              <a:t> 2015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0801" y="1551226"/>
            <a:ext cx="3574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Sagi</a:t>
            </a:r>
            <a:r>
              <a:rPr lang="en-US" sz="2400" dirty="0"/>
              <a:t>, </a:t>
            </a:r>
            <a:r>
              <a:rPr lang="en-US" sz="2400" dirty="0" smtClean="0"/>
              <a:t>Kaufmann, </a:t>
            </a:r>
            <a:r>
              <a:rPr lang="en-US" sz="2400" dirty="0"/>
              <a:t>Clark 2013</a:t>
            </a:r>
          </a:p>
          <a:p>
            <a:endParaRPr lang="en-US" sz="2400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-508000" y="2006600"/>
          <a:ext cx="6096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320801" y="5612367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general are terms over time?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62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314921" y="5227491"/>
            <a:ext cx="5580190" cy="5671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similarity </a:t>
            </a:r>
            <a:r>
              <a:rPr lang="en-US" dirty="0" smtClean="0"/>
              <a:t>reflects gender stereotype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2631" y="1731803"/>
            <a:ext cx="82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ill Sans"/>
                <a:cs typeface="Gill Sans"/>
              </a:rPr>
              <a:t>327 gender neutral occupations. Project on to </a:t>
            </a:r>
            <a:r>
              <a:rPr lang="en-US" sz="2400" i="1" dirty="0">
                <a:latin typeface="Gill Sans"/>
                <a:cs typeface="Gill Sans"/>
              </a:rPr>
              <a:t>she—he </a:t>
            </a:r>
            <a:r>
              <a:rPr lang="en-US" sz="2400" dirty="0">
                <a:latin typeface="Gill Sans"/>
                <a:cs typeface="Gill Sans"/>
              </a:rPr>
              <a:t>direction.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/>
          <a:srcRect l="57489" r="4245" b="55195"/>
          <a:stretch/>
        </p:blipFill>
        <p:spPr>
          <a:xfrm>
            <a:off x="2339581" y="4008595"/>
            <a:ext cx="1107850" cy="8647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9" name="TextBox 28"/>
          <p:cNvSpPr txBox="1"/>
          <p:nvPr/>
        </p:nvSpPr>
        <p:spPr>
          <a:xfrm>
            <a:off x="3570343" y="4059581"/>
            <a:ext cx="3229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Gill Sans"/>
                <a:cs typeface="Gill Sans"/>
              </a:rPr>
              <a:t>Crowdworkers</a:t>
            </a:r>
            <a:r>
              <a:rPr lang="en-US" sz="2000" dirty="0">
                <a:latin typeface="Gill Sans"/>
                <a:cs typeface="Gill Sans"/>
              </a:rPr>
              <a:t> rate each </a:t>
            </a:r>
            <a:r>
              <a:rPr lang="en-US" sz="2000" dirty="0" err="1">
                <a:latin typeface="Gill Sans"/>
                <a:cs typeface="Gill Sans"/>
              </a:rPr>
              <a:t>occup</a:t>
            </a:r>
            <a:r>
              <a:rPr lang="en-US" sz="2000" dirty="0">
                <a:latin typeface="Gill Sans"/>
                <a:cs typeface="Gill Sans"/>
              </a:rPr>
              <a:t>. for gender stereotype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868797" y="3256070"/>
            <a:ext cx="6812296" cy="0"/>
          </a:xfrm>
          <a:prstGeom prst="straightConnector1">
            <a:avLst/>
          </a:prstGeom>
          <a:ln w="38100" cmpd="sng">
            <a:solidFill>
              <a:srgbClr val="00009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214510" y="2961098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she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681093" y="2961098"/>
            <a:ext cx="574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he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54082" y="2701810"/>
            <a:ext cx="1701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homemaker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309001" y="3269030"/>
            <a:ext cx="888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nurse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911969" y="2701810"/>
            <a:ext cx="1679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receptionist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514011" y="2701810"/>
            <a:ext cx="122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maestro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477049" y="2701810"/>
            <a:ext cx="749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boss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850000" y="3303512"/>
            <a:ext cx="1678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philosopher</a:t>
            </a:r>
          </a:p>
        </p:txBody>
      </p:sp>
      <p:sp>
        <p:nvSpPr>
          <p:cNvPr id="39" name="Oval 38"/>
          <p:cNvSpPr/>
          <p:nvPr/>
        </p:nvSpPr>
        <p:spPr>
          <a:xfrm>
            <a:off x="3702695" y="3176303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655389" y="3176046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5378564" y="3179203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9112579" y="3179203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8443450" y="3176046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7778651" y="3185193"/>
            <a:ext cx="141121" cy="15373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18414" y="5350757"/>
            <a:ext cx="40453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Highly Correlated </a:t>
            </a:r>
            <a:r>
              <a:rPr lang="mr-IN" dirty="0"/>
              <a:t>(</a:t>
            </a:r>
            <a:r>
              <a:rPr lang="mr-IN" dirty="0" err="1"/>
              <a:t>Spearman</a:t>
            </a:r>
            <a:r>
              <a:rPr lang="mr-IN" dirty="0"/>
              <a:t> </a:t>
            </a:r>
            <a:r>
              <a:rPr lang="mr-IN" dirty="0" err="1"/>
              <a:t>ρ</a:t>
            </a:r>
            <a:r>
              <a:rPr lang="mr-IN" dirty="0"/>
              <a:t> = 0.51)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1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Evaluation: Correlation with Humans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 humans and computer to rank pairs of words in order of semantic distance</a:t>
            </a:r>
          </a:p>
          <a:p>
            <a:r>
              <a:rPr lang="en-US" dirty="0" smtClean="0"/>
              <a:t>Measure correlation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8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Evaluation: Word Choice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Identify the alternative that is closest in meaning to the target</a:t>
            </a:r>
          </a:p>
          <a:p>
            <a:r>
              <a:rPr lang="en-US" u="sng" dirty="0" smtClean="0"/>
              <a:t>accidental</a:t>
            </a:r>
            <a:endParaRPr lang="en-US" dirty="0" smtClean="0"/>
          </a:p>
          <a:p>
            <a:pPr lvl="1"/>
            <a:r>
              <a:rPr lang="en-US" dirty="0" smtClean="0"/>
              <a:t>wheedle</a:t>
            </a:r>
          </a:p>
          <a:p>
            <a:pPr lvl="1"/>
            <a:r>
              <a:rPr lang="en-US" dirty="0" smtClean="0"/>
              <a:t>ferment</a:t>
            </a:r>
          </a:p>
          <a:p>
            <a:pPr lvl="1"/>
            <a:r>
              <a:rPr lang="en-US" dirty="0" smtClean="0"/>
              <a:t>inadvertent</a:t>
            </a:r>
          </a:p>
          <a:p>
            <a:pPr lvl="1"/>
            <a:r>
              <a:rPr lang="en-US" dirty="0" smtClean="0"/>
              <a:t>abominate</a:t>
            </a:r>
          </a:p>
          <a:p>
            <a:r>
              <a:rPr lang="en-US" u="sng" dirty="0" smtClean="0"/>
              <a:t>imprison</a:t>
            </a:r>
            <a:endParaRPr lang="en-US" dirty="0" smtClean="0"/>
          </a:p>
          <a:p>
            <a:pPr lvl="1"/>
            <a:r>
              <a:rPr lang="en-US" dirty="0" smtClean="0"/>
              <a:t>incarcerate</a:t>
            </a:r>
          </a:p>
          <a:p>
            <a:pPr lvl="1"/>
            <a:r>
              <a:rPr lang="en-US" dirty="0" smtClean="0"/>
              <a:t>writhe</a:t>
            </a:r>
          </a:p>
          <a:p>
            <a:pPr lvl="1"/>
            <a:r>
              <a:rPr lang="en-US" dirty="0" smtClean="0"/>
              <a:t>meander</a:t>
            </a:r>
          </a:p>
          <a:p>
            <a:pPr lvl="1"/>
            <a:r>
              <a:rPr lang="en-US" dirty="0" smtClean="0"/>
              <a:t>inhibit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9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</a:t>
            </a:r>
            <a:r>
              <a:rPr lang="en-US" dirty="0"/>
              <a:t>of </a:t>
            </a:r>
            <a:r>
              <a:rPr lang="en-US" dirty="0" smtClean="0"/>
              <a:t>similarity algorithms</a:t>
            </a:r>
            <a:endParaRPr lang="en-US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733" dirty="0" smtClean="0"/>
              <a:t>Thesaurus-based algorithms</a:t>
            </a:r>
            <a:endParaRPr lang="en-US" sz="3733" dirty="0"/>
          </a:p>
          <a:p>
            <a:pPr lvl="1"/>
            <a:r>
              <a:rPr lang="en-US" sz="3200" dirty="0"/>
              <a:t>Are words “nearby” in </a:t>
            </a:r>
            <a:r>
              <a:rPr lang="en-US" sz="3200" dirty="0" smtClean="0"/>
              <a:t>a thesaurus </a:t>
            </a:r>
            <a:r>
              <a:rPr lang="en-US" sz="3200" dirty="0"/>
              <a:t>hierarchy?</a:t>
            </a:r>
          </a:p>
          <a:p>
            <a:pPr lvl="1"/>
            <a:r>
              <a:rPr lang="en-US" sz="3200" dirty="0"/>
              <a:t>Do words have similar glosses (definitions)?</a:t>
            </a:r>
          </a:p>
          <a:p>
            <a:r>
              <a:rPr lang="en-US" sz="3733" dirty="0"/>
              <a:t>Distributional algorithms</a:t>
            </a:r>
          </a:p>
          <a:p>
            <a:pPr lvl="1"/>
            <a:r>
              <a:rPr lang="en-US" sz="3200" dirty="0"/>
              <a:t>Do words </a:t>
            </a:r>
            <a:r>
              <a:rPr lang="en-US" sz="3200" dirty="0" smtClean="0"/>
              <a:t>behave similarly in real-world usage?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6162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279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WordNet: Online thesaurus</a:t>
            </a:r>
            <a:endParaRPr lang="en-US" dirty="0"/>
          </a:p>
        </p:txBody>
      </p:sp>
      <p:pic>
        <p:nvPicPr>
          <p:cNvPr id="5" name="Content Placeholder 4" descr="wordnetnaviglipictur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81" r="-38481"/>
          <a:stretch>
            <a:fillRect/>
          </a:stretch>
        </p:blipFill>
        <p:spPr>
          <a:xfrm>
            <a:off x="-1971040" y="990600"/>
            <a:ext cx="15280640" cy="5969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WordNet 3.1</a:t>
            </a:r>
            <a:endParaRPr lang="en-US" dirty="0"/>
          </a:p>
        </p:txBody>
      </p:sp>
      <p:sp>
        <p:nvSpPr>
          <p:cNvPr id="54275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dirty="0"/>
              <a:t>A hierarchically organized lexical </a:t>
            </a:r>
            <a:r>
              <a:rPr lang="en-US" dirty="0" smtClean="0"/>
              <a:t>database of English</a:t>
            </a:r>
            <a:endParaRPr lang="en-US" dirty="0"/>
          </a:p>
          <a:p>
            <a:r>
              <a:rPr lang="en-US" dirty="0"/>
              <a:t>On-line thesaurus + aspects of a dictionary</a:t>
            </a:r>
          </a:p>
          <a:p>
            <a:pPr lvl="2"/>
            <a:r>
              <a:rPr lang="en-US" sz="2800" dirty="0" err="1" smtClean="0"/>
              <a:t>globalwordnet.org</a:t>
            </a:r>
            <a:r>
              <a:rPr lang="en-US" sz="2800" dirty="0" smtClean="0"/>
              <a:t>: </a:t>
            </a:r>
            <a:r>
              <a:rPr lang="en-US" sz="2800" dirty="0" err="1" smtClean="0"/>
              <a:t>wordnets</a:t>
            </a:r>
            <a:r>
              <a:rPr lang="en-US" sz="2800" dirty="0" smtClean="0"/>
              <a:t> in 50+ languages</a:t>
            </a:r>
          </a:p>
          <a:p>
            <a:pPr lvl="3"/>
            <a:r>
              <a:rPr lang="en-US" sz="2400" dirty="0" smtClean="0"/>
              <a:t>quality/coverage/availability varies</a:t>
            </a:r>
            <a:endParaRPr lang="en-US" sz="2000" dirty="0"/>
          </a:p>
          <a:p>
            <a:pPr lvl="1"/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895000"/>
              </p:ext>
            </p:extLst>
          </p:nvPr>
        </p:nvGraphicFramePr>
        <p:xfrm>
          <a:off x="1500094" y="3668061"/>
          <a:ext cx="66040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2000"/>
                <a:gridCol w="3302000"/>
              </a:tblGrid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Category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Unique Strings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Noun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117,798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Verb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11,529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Adjective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22,479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Adverb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4,481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55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Terminology: lemma and </a:t>
            </a:r>
            <a:r>
              <a:rPr lang="en-US" dirty="0" err="1" smtClean="0"/>
              <a:t>wordform</a:t>
            </a: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A </a:t>
            </a:r>
            <a:r>
              <a:rPr lang="en-US" sz="3733" b="1" dirty="0"/>
              <a:t>lemma</a:t>
            </a:r>
            <a:r>
              <a:rPr lang="en-US" sz="3733" dirty="0"/>
              <a:t> or </a:t>
            </a:r>
            <a:r>
              <a:rPr lang="en-US" sz="3733" b="1" dirty="0"/>
              <a:t>citation form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Representation of all forms with the same </a:t>
            </a:r>
            <a:r>
              <a:rPr lang="en-US" dirty="0"/>
              <a:t>stem, part of speech, rough </a:t>
            </a:r>
            <a:r>
              <a:rPr lang="en-US" dirty="0" smtClean="0"/>
              <a:t>semantics</a:t>
            </a:r>
          </a:p>
          <a:p>
            <a:pPr>
              <a:lnSpc>
                <a:spcPct val="90000"/>
              </a:lnSpc>
            </a:pPr>
            <a:r>
              <a:rPr lang="en-US" sz="3733" dirty="0"/>
              <a:t>A </a:t>
            </a:r>
            <a:r>
              <a:rPr lang="en-US" sz="3733" b="1" dirty="0" err="1"/>
              <a:t>wordform</a:t>
            </a:r>
            <a:endParaRPr lang="en-US" sz="3733" b="1" dirty="0"/>
          </a:p>
          <a:p>
            <a:pPr lvl="1">
              <a:lnSpc>
                <a:spcPct val="90000"/>
              </a:lnSpc>
            </a:pPr>
            <a:r>
              <a:rPr lang="en-US" sz="3200" dirty="0"/>
              <a:t>The inflected word as it appears in text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333318"/>
              </p:ext>
            </p:extLst>
          </p:nvPr>
        </p:nvGraphicFramePr>
        <p:xfrm>
          <a:off x="3251200" y="4445000"/>
          <a:ext cx="4419152" cy="2243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576"/>
                <a:gridCol w="2209576"/>
              </a:tblGrid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err="1" smtClean="0"/>
                        <a:t>Wordform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Lemma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banks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bank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sung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sing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broken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break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845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sz="4267" dirty="0"/>
              <a:t>Lemmas have senses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sz="3733" dirty="0"/>
              <a:t>One lemma “bank” can have many meanings:</a:t>
            </a:r>
          </a:p>
          <a:p>
            <a:pPr lvl="2"/>
            <a:r>
              <a:rPr lang="en-US" dirty="0" smtClean="0">
                <a:latin typeface="Courier"/>
                <a:cs typeface="Courier"/>
              </a:rPr>
              <a:t>…a </a:t>
            </a:r>
            <a:r>
              <a:rPr lang="en-US" b="1" dirty="0">
                <a:solidFill>
                  <a:srgbClr val="0000FF"/>
                </a:solidFill>
                <a:latin typeface="Courier"/>
                <a:cs typeface="Courier"/>
              </a:rPr>
              <a:t>bank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can hold the investments in a custodial </a:t>
            </a:r>
            <a:r>
              <a:rPr lang="en-US" dirty="0" smtClean="0">
                <a:latin typeface="Courier"/>
                <a:cs typeface="Courier"/>
              </a:rPr>
              <a:t>account…</a:t>
            </a:r>
            <a:endParaRPr lang="en-US" dirty="0">
              <a:latin typeface="Courier"/>
              <a:cs typeface="Courier"/>
            </a:endParaRPr>
          </a:p>
          <a:p>
            <a:pPr lvl="2"/>
            <a:r>
              <a:rPr lang="en-US" dirty="0" smtClean="0">
                <a:latin typeface="Courier"/>
                <a:cs typeface="Courier"/>
              </a:rPr>
              <a:t>“…as agriculture </a:t>
            </a:r>
            <a:r>
              <a:rPr lang="en-US" dirty="0">
                <a:latin typeface="Courier"/>
                <a:cs typeface="Courier"/>
              </a:rPr>
              <a:t>burgeons on the east </a:t>
            </a:r>
            <a:r>
              <a:rPr lang="en-US" b="1" dirty="0" smtClean="0">
                <a:solidFill>
                  <a:srgbClr val="0000FF"/>
                </a:solidFill>
                <a:latin typeface="Courier"/>
                <a:cs typeface="Courier"/>
              </a:rPr>
              <a:t>bank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the river will shrink even more</a:t>
            </a:r>
            <a:r>
              <a:rPr lang="en-US" sz="3200" dirty="0"/>
              <a:t>”</a:t>
            </a:r>
            <a:endParaRPr lang="en-US" sz="3733" dirty="0"/>
          </a:p>
          <a:p>
            <a:r>
              <a:rPr lang="en-US" sz="3733" b="1" dirty="0"/>
              <a:t>Sense </a:t>
            </a:r>
            <a:r>
              <a:rPr lang="en-US" sz="3733" dirty="0"/>
              <a:t>(or </a:t>
            </a:r>
            <a:r>
              <a:rPr lang="en-US" sz="3733" b="1" dirty="0"/>
              <a:t>word sense</a:t>
            </a:r>
            <a:r>
              <a:rPr lang="en-US" sz="3733" dirty="0"/>
              <a:t>)</a:t>
            </a:r>
          </a:p>
          <a:p>
            <a:pPr lvl="1"/>
            <a:r>
              <a:rPr lang="en-US" sz="3200" dirty="0"/>
              <a:t>A discrete representation </a:t>
            </a:r>
          </a:p>
          <a:p>
            <a:pPr marL="609585" lvl="1" indent="0">
              <a:buNone/>
            </a:pPr>
            <a:r>
              <a:rPr lang="en-US" sz="3200" dirty="0"/>
              <a:t>                  of an aspect of a word’s meaning.</a:t>
            </a:r>
          </a:p>
          <a:p>
            <a:r>
              <a:rPr lang="en-US" sz="3733" dirty="0"/>
              <a:t>The lemma </a:t>
            </a:r>
            <a:r>
              <a:rPr lang="en-US" sz="3733" b="1" dirty="0"/>
              <a:t>bank</a:t>
            </a:r>
            <a:r>
              <a:rPr lang="en-US" sz="3733" dirty="0"/>
              <a:t> here has two senses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66124" y="2244820"/>
            <a:ext cx="348172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13870" y="2657001"/>
            <a:ext cx="348172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>
                <a:solidFill>
                  <a:srgbClr val="0000FF"/>
                </a:solidFill>
                <a:latin typeface="Courier"/>
                <a:cs typeface="Courier"/>
              </a:rPr>
              <a:t>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9968" y="2095127"/>
            <a:ext cx="1221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Sense 1: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577" y="2480353"/>
            <a:ext cx="1221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Sense 2:</a:t>
            </a:r>
          </a:p>
        </p:txBody>
      </p:sp>
    </p:spTree>
    <p:extLst>
      <p:ext uri="{BB962C8B-B14F-4D97-AF65-F5344CB8AC3E}">
        <p14:creationId xmlns:p14="http://schemas.microsoft.com/office/powerpoint/2010/main" val="147534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3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Homonymy: multi-sense as an artifact</a:t>
            </a:r>
            <a:endParaRPr lang="en-US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803400"/>
            <a:ext cx="111760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3733" b="1" dirty="0"/>
              <a:t>Homonyms</a:t>
            </a:r>
            <a:r>
              <a:rPr lang="en-US" sz="3733" dirty="0"/>
              <a:t>: words that share a form but have unrelated, distinct meanings:</a:t>
            </a:r>
            <a:endParaRPr lang="en-US" sz="4267" dirty="0"/>
          </a:p>
          <a:p>
            <a:pPr lvl="1">
              <a:lnSpc>
                <a:spcPct val="90000"/>
              </a:lnSpc>
            </a:pPr>
            <a:r>
              <a:rPr lang="en-US" sz="3200" dirty="0">
                <a:solidFill>
                  <a:srgbClr val="0000FF"/>
                </a:solidFill>
              </a:rPr>
              <a:t>bank</a:t>
            </a:r>
            <a:r>
              <a:rPr lang="en-US" sz="3200" baseline="-25000" dirty="0">
                <a:solidFill>
                  <a:srgbClr val="0000FF"/>
                </a:solidFill>
              </a:rPr>
              <a:t>1</a:t>
            </a:r>
            <a:r>
              <a:rPr lang="en-US" sz="3200" dirty="0"/>
              <a:t>: financial institution,    </a:t>
            </a:r>
            <a:r>
              <a:rPr lang="en-US" sz="3200" dirty="0">
                <a:solidFill>
                  <a:srgbClr val="0000FF"/>
                </a:solidFill>
              </a:rPr>
              <a:t>bank</a:t>
            </a:r>
            <a:r>
              <a:rPr lang="en-US" sz="3200" baseline="-25000" dirty="0">
                <a:solidFill>
                  <a:srgbClr val="0000FF"/>
                </a:solidFill>
              </a:rPr>
              <a:t>2</a:t>
            </a:r>
            <a:r>
              <a:rPr lang="en-US" sz="3200" dirty="0"/>
              <a:t>:  sloping land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solidFill>
                  <a:srgbClr val="0000FF"/>
                </a:solidFill>
              </a:rPr>
              <a:t>bat</a:t>
            </a:r>
            <a:r>
              <a:rPr lang="en-US" sz="3200" baseline="-25000" dirty="0">
                <a:solidFill>
                  <a:srgbClr val="0000FF"/>
                </a:solidFill>
              </a:rPr>
              <a:t>1</a:t>
            </a:r>
            <a:r>
              <a:rPr lang="en-US" sz="3200" dirty="0"/>
              <a:t>: club for hitting a ball,    </a:t>
            </a:r>
            <a:r>
              <a:rPr lang="en-US" sz="3200" dirty="0">
                <a:solidFill>
                  <a:srgbClr val="0000FF"/>
                </a:solidFill>
              </a:rPr>
              <a:t>bat</a:t>
            </a:r>
            <a:r>
              <a:rPr lang="en-US" sz="3200" baseline="-25000" dirty="0">
                <a:solidFill>
                  <a:srgbClr val="0000FF"/>
                </a:solidFill>
              </a:rPr>
              <a:t>2</a:t>
            </a:r>
            <a:r>
              <a:rPr lang="en-US" sz="3200" dirty="0">
                <a:solidFill>
                  <a:srgbClr val="0000FF"/>
                </a:solidFill>
              </a:rPr>
              <a:t>:  </a:t>
            </a:r>
            <a:r>
              <a:rPr lang="en-US" sz="3200" dirty="0"/>
              <a:t>nocturnal flying mammal</a:t>
            </a:r>
          </a:p>
          <a:p>
            <a:pPr marL="685783" indent="-685783">
              <a:buFont typeface="+mj-lt"/>
              <a:buAutoNum type="arabicPeriod"/>
            </a:pPr>
            <a:r>
              <a:rPr lang="en-US" sz="3733" dirty="0"/>
              <a:t>Homographs (bank/bank, bat/bat)</a:t>
            </a:r>
          </a:p>
          <a:p>
            <a:pPr marL="685783" indent="-685783">
              <a:buFont typeface="+mj-lt"/>
              <a:buAutoNum type="arabicPeriod"/>
            </a:pPr>
            <a:r>
              <a:rPr lang="en-US" sz="3733" dirty="0"/>
              <a:t>Homophones: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>
                <a:solidFill>
                  <a:srgbClr val="0000FF"/>
                </a:solidFill>
              </a:rPr>
              <a:t>Write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0000FF"/>
                </a:solidFill>
              </a:rPr>
              <a:t>right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>
                <a:solidFill>
                  <a:srgbClr val="0000FF"/>
                </a:solidFill>
              </a:rPr>
              <a:t>Piece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0000FF"/>
                </a:solidFill>
              </a:rPr>
              <a:t>peace</a:t>
            </a:r>
          </a:p>
        </p:txBody>
      </p:sp>
    </p:spTree>
    <p:extLst>
      <p:ext uri="{BB962C8B-B14F-4D97-AF65-F5344CB8AC3E}">
        <p14:creationId xmlns:p14="http://schemas.microsoft.com/office/powerpoint/2010/main" val="62909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Lexical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Word meanings that can help decide:</a:t>
            </a:r>
          </a:p>
          <a:p>
            <a:r>
              <a:rPr lang="en-US" dirty="0" smtClean="0"/>
              <a:t>Word Similarity </a:t>
            </a:r>
          </a:p>
          <a:p>
            <a:pPr lvl="1"/>
            <a:r>
              <a:rPr lang="en-US" dirty="0"/>
              <a:t>Distributional (Vector) Models of </a:t>
            </a:r>
            <a:r>
              <a:rPr lang="en-US" dirty="0" smtClean="0"/>
              <a:t>Meaning</a:t>
            </a:r>
          </a:p>
          <a:p>
            <a:r>
              <a:rPr lang="en-US" dirty="0" smtClean="0"/>
              <a:t>Word Relations</a:t>
            </a:r>
          </a:p>
          <a:p>
            <a:r>
              <a:rPr lang="en-US" dirty="0"/>
              <a:t>Word Sense </a:t>
            </a:r>
            <a:r>
              <a:rPr lang="en-US" dirty="0" smtClean="0"/>
              <a:t>Disambiguation</a:t>
            </a:r>
          </a:p>
          <a:p>
            <a:r>
              <a:rPr lang="en-US" dirty="0" smtClean="0"/>
              <a:t>Semantic Role Labeling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4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Homonymy causes problems for NLP applications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/>
              <a:t>Information retrieval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“</a:t>
            </a:r>
            <a:r>
              <a:rPr lang="en-US" sz="3200" dirty="0">
                <a:latin typeface="Courier"/>
                <a:cs typeface="Courier"/>
              </a:rPr>
              <a:t>bat care”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Machine Translation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bat</a:t>
            </a:r>
            <a:r>
              <a:rPr lang="en-US" sz="3200" dirty="0"/>
              <a:t>:  </a:t>
            </a:r>
            <a:r>
              <a:rPr lang="fr-FR" sz="3200" dirty="0" err="1">
                <a:solidFill>
                  <a:srgbClr val="0000FF"/>
                </a:solidFill>
              </a:rPr>
              <a:t>murciélago</a:t>
            </a:r>
            <a:r>
              <a:rPr lang="fr-FR" sz="3200" dirty="0"/>
              <a:t>  (animal) or  </a:t>
            </a:r>
            <a:r>
              <a:rPr lang="fr-FR" sz="3200" dirty="0" err="1">
                <a:solidFill>
                  <a:srgbClr val="0000FF"/>
                </a:solidFill>
              </a:rPr>
              <a:t>bate</a:t>
            </a:r>
            <a:r>
              <a:rPr lang="fr-FR" sz="3200" dirty="0">
                <a:solidFill>
                  <a:srgbClr val="0000FF"/>
                </a:solidFill>
              </a:rPr>
              <a:t> </a:t>
            </a:r>
            <a:r>
              <a:rPr lang="fr-FR" sz="3200" dirty="0"/>
              <a:t>(for baseball)</a:t>
            </a:r>
            <a:endParaRPr lang="en-US" sz="2667" dirty="0"/>
          </a:p>
          <a:p>
            <a:pPr>
              <a:lnSpc>
                <a:spcPct val="90000"/>
              </a:lnSpc>
            </a:pPr>
            <a:r>
              <a:rPr lang="en-US" dirty="0" smtClean="0"/>
              <a:t>Text</a:t>
            </a:r>
            <a:r>
              <a:rPr lang="en-US" dirty="0"/>
              <a:t>-to-Speech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bass</a:t>
            </a:r>
            <a:r>
              <a:rPr lang="en-US" sz="3200" dirty="0"/>
              <a:t> (stringed instrument) vs. </a:t>
            </a:r>
            <a:r>
              <a:rPr lang="en-US" sz="3200" dirty="0">
                <a:latin typeface="Courier"/>
                <a:cs typeface="Courier"/>
              </a:rPr>
              <a:t>bass</a:t>
            </a:r>
            <a:r>
              <a:rPr lang="en-US" sz="3200" dirty="0"/>
              <a:t> (fish)</a:t>
            </a:r>
          </a:p>
          <a:p>
            <a:pPr lvl="1">
              <a:lnSpc>
                <a:spcPct val="90000"/>
              </a:lnSpc>
            </a:pP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136931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Polysemy: related multi-sense</a:t>
            </a:r>
            <a:endParaRPr lang="en-US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03200" y="1701800"/>
            <a:ext cx="11379200" cy="4445000"/>
          </a:xfrm>
        </p:spPr>
        <p:txBody>
          <a:bodyPr/>
          <a:lstStyle/>
          <a:p>
            <a:r>
              <a:rPr lang="en-US" sz="3467" dirty="0"/>
              <a:t>1. The </a:t>
            </a:r>
            <a:r>
              <a:rPr lang="en-US" sz="3467" b="1" dirty="0">
                <a:solidFill>
                  <a:srgbClr val="0000FF"/>
                </a:solidFill>
              </a:rPr>
              <a:t>bank </a:t>
            </a:r>
            <a:r>
              <a:rPr lang="en-US" sz="3467" dirty="0"/>
              <a:t>was constructed in 1875 out of local red brick.</a:t>
            </a:r>
          </a:p>
          <a:p>
            <a:r>
              <a:rPr lang="en-US" sz="3467" dirty="0"/>
              <a:t>2. I withdrew the money from the </a:t>
            </a:r>
            <a:r>
              <a:rPr lang="en-US" sz="3467" b="1" dirty="0">
                <a:solidFill>
                  <a:srgbClr val="0000FF"/>
                </a:solidFill>
              </a:rPr>
              <a:t>bank</a:t>
            </a:r>
            <a:r>
              <a:rPr lang="en-US" sz="3467" dirty="0">
                <a:solidFill>
                  <a:srgbClr val="0000FF"/>
                </a:solidFill>
              </a:rPr>
              <a:t> </a:t>
            </a:r>
          </a:p>
          <a:p>
            <a:r>
              <a:rPr lang="en-US" sz="3467" dirty="0"/>
              <a:t>Are those the same sense?</a:t>
            </a:r>
          </a:p>
          <a:p>
            <a:pPr lvl="1"/>
            <a:r>
              <a:rPr lang="en-US" dirty="0" smtClean="0"/>
              <a:t>Sense 2: “</a:t>
            </a:r>
            <a:r>
              <a:rPr lang="en-US" dirty="0"/>
              <a:t>A financial institution”</a:t>
            </a:r>
          </a:p>
          <a:p>
            <a:pPr lvl="1"/>
            <a:r>
              <a:rPr lang="en-US" dirty="0" smtClean="0"/>
              <a:t>Sense 1: “</a:t>
            </a:r>
            <a:r>
              <a:rPr lang="en-US" dirty="0"/>
              <a:t>The building belonging to a financial institution</a:t>
            </a:r>
            <a:r>
              <a:rPr lang="en-US" dirty="0" smtClean="0"/>
              <a:t>”</a:t>
            </a:r>
          </a:p>
          <a:p>
            <a:r>
              <a:rPr lang="en-US" sz="3467" dirty="0"/>
              <a:t>A </a:t>
            </a:r>
            <a:r>
              <a:rPr lang="en-US" sz="3467" b="1" dirty="0" err="1"/>
              <a:t>polysemous</a:t>
            </a:r>
            <a:r>
              <a:rPr lang="en-US" sz="3467" dirty="0"/>
              <a:t> word has </a:t>
            </a:r>
            <a:r>
              <a:rPr lang="en-US" sz="3467" b="1" dirty="0">
                <a:solidFill>
                  <a:srgbClr val="FF0000"/>
                </a:solidFill>
              </a:rPr>
              <a:t>related</a:t>
            </a:r>
            <a:r>
              <a:rPr lang="en-US" sz="3467" dirty="0">
                <a:solidFill>
                  <a:srgbClr val="FF0000"/>
                </a:solidFill>
              </a:rPr>
              <a:t> </a:t>
            </a:r>
            <a:r>
              <a:rPr lang="en-US" sz="3467" dirty="0"/>
              <a:t>meanings</a:t>
            </a:r>
          </a:p>
          <a:p>
            <a:pPr lvl="1"/>
            <a:r>
              <a:rPr lang="en-US" sz="3200" dirty="0"/>
              <a:t>Most non-rare words have multiple meanings</a:t>
            </a:r>
          </a:p>
          <a:p>
            <a:endParaRPr lang="en-US" sz="2933" dirty="0"/>
          </a:p>
        </p:txBody>
      </p:sp>
    </p:spTree>
    <p:extLst>
      <p:ext uri="{BB962C8B-B14F-4D97-AF65-F5344CB8AC3E}">
        <p14:creationId xmlns:p14="http://schemas.microsoft.com/office/powerpoint/2010/main" val="105993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9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508000" y="1701800"/>
            <a:ext cx="11684000" cy="4851400"/>
          </a:xfrm>
        </p:spPr>
        <p:txBody>
          <a:bodyPr/>
          <a:lstStyle/>
          <a:p>
            <a:r>
              <a:rPr lang="en-US" dirty="0"/>
              <a:t>Lots of types of polysemy are systematic</a:t>
            </a:r>
          </a:p>
          <a:p>
            <a:pPr lvl="1"/>
            <a:r>
              <a:rPr lang="en-US" dirty="0">
                <a:latin typeface="Courier"/>
                <a:cs typeface="Courier"/>
              </a:rPr>
              <a:t>School, university, hospital</a:t>
            </a:r>
          </a:p>
          <a:p>
            <a:pPr lvl="1"/>
            <a:r>
              <a:rPr lang="en-US" dirty="0" smtClean="0"/>
              <a:t>All can mean </a:t>
            </a:r>
            <a:r>
              <a:rPr lang="en-US" dirty="0"/>
              <a:t>the institution or the building.</a:t>
            </a:r>
          </a:p>
          <a:p>
            <a:r>
              <a:rPr lang="en-US" dirty="0" smtClean="0"/>
              <a:t>A systematic relationship</a:t>
            </a:r>
            <a:r>
              <a:rPr lang="en-US" dirty="0"/>
              <a:t>: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Building</a:t>
            </a:r>
            <a:r>
              <a:rPr lang="en-US" dirty="0" smtClean="0"/>
              <a:t>            </a:t>
            </a:r>
            <a:r>
              <a:rPr lang="en-US" dirty="0" smtClean="0">
                <a:solidFill>
                  <a:srgbClr val="0000FF"/>
                </a:solidFill>
              </a:rPr>
              <a:t>Organization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/>
              <a:t>Other such kinds of systematic polysemy: </a:t>
            </a:r>
            <a:endParaRPr lang="en-US" dirty="0" smtClean="0"/>
          </a:p>
          <a:p>
            <a:pPr marL="152396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Author</a:t>
            </a:r>
            <a:r>
              <a:rPr lang="en-US" sz="2400" dirty="0"/>
              <a:t> </a:t>
            </a:r>
            <a:r>
              <a:rPr lang="en-US" sz="2133" dirty="0"/>
              <a:t>(</a:t>
            </a:r>
            <a:r>
              <a:rPr lang="en-US" sz="2133" dirty="0">
                <a:latin typeface="Courier"/>
                <a:cs typeface="Courier"/>
              </a:rPr>
              <a:t>Jane Austen wrote Emma</a:t>
            </a:r>
            <a:r>
              <a:rPr lang="en-US" sz="2133" dirty="0"/>
              <a:t>)                 </a:t>
            </a:r>
          </a:p>
          <a:p>
            <a:pPr marL="152396" indent="0">
              <a:buNone/>
            </a:pPr>
            <a:r>
              <a:rPr lang="en-US" sz="2133" dirty="0">
                <a:solidFill>
                  <a:srgbClr val="0000FF"/>
                </a:solidFill>
              </a:rPr>
              <a:t>	</a:t>
            </a:r>
            <a:r>
              <a:rPr lang="en-US" sz="2400" dirty="0">
                <a:solidFill>
                  <a:srgbClr val="0000FF"/>
                </a:solidFill>
              </a:rPr>
              <a:t>Works of Author </a:t>
            </a:r>
            <a:r>
              <a:rPr lang="en-US" sz="2133" dirty="0"/>
              <a:t>(</a:t>
            </a:r>
            <a:r>
              <a:rPr lang="en-US" sz="2133" dirty="0">
                <a:latin typeface="Courier"/>
                <a:cs typeface="Courier"/>
              </a:rPr>
              <a:t>I love Jane Austen</a:t>
            </a:r>
            <a:r>
              <a:rPr lang="en-US" sz="2133" dirty="0"/>
              <a:t>)</a:t>
            </a:r>
          </a:p>
          <a:p>
            <a:pPr marL="152396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Tree</a:t>
            </a:r>
            <a:r>
              <a:rPr lang="en-US" sz="2400" dirty="0"/>
              <a:t> </a:t>
            </a:r>
            <a:r>
              <a:rPr lang="en-US" sz="2133" dirty="0">
                <a:latin typeface="Courier"/>
                <a:cs typeface="Courier"/>
              </a:rPr>
              <a:t>(Plums have beautiful blossoms)    </a:t>
            </a:r>
          </a:p>
          <a:p>
            <a:pPr marL="152396" indent="0">
              <a:buNone/>
            </a:pPr>
            <a:r>
              <a:rPr lang="en-US" sz="2133" dirty="0">
                <a:latin typeface="Courier"/>
                <a:cs typeface="Courier"/>
              </a:rPr>
              <a:t> 	</a:t>
            </a:r>
            <a:r>
              <a:rPr lang="en-US" sz="2400" dirty="0">
                <a:solidFill>
                  <a:srgbClr val="0000FF"/>
                </a:solidFill>
              </a:rPr>
              <a:t>Fruit</a:t>
            </a:r>
            <a:r>
              <a:rPr lang="en-US" sz="2400" dirty="0"/>
              <a:t> </a:t>
            </a:r>
            <a:r>
              <a:rPr lang="en-US" sz="2133" dirty="0">
                <a:latin typeface="Courier"/>
                <a:cs typeface="Courier"/>
              </a:rPr>
              <a:t>(I ate a preserved plum)</a:t>
            </a:r>
          </a:p>
        </p:txBody>
      </p:sp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10363200" cy="1320800"/>
          </a:xfrm>
        </p:spPr>
        <p:txBody>
          <a:bodyPr/>
          <a:lstStyle/>
          <a:p>
            <a:r>
              <a:rPr lang="en-US" dirty="0" smtClean="0"/>
              <a:t>Metonymy or Systematic Polysemy</a:t>
            </a:r>
            <a:r>
              <a:rPr lang="en-US" dirty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systematic relationship between senses</a:t>
            </a:r>
          </a:p>
        </p:txBody>
      </p:sp>
      <p:sp>
        <p:nvSpPr>
          <p:cNvPr id="2" name="Left-Right Arrow 1"/>
          <p:cNvSpPr/>
          <p:nvPr/>
        </p:nvSpPr>
        <p:spPr bwMode="auto">
          <a:xfrm>
            <a:off x="2365486" y="3537761"/>
            <a:ext cx="534335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  <p:sp>
        <p:nvSpPr>
          <p:cNvPr id="6" name="Left-Right Arrow 5"/>
          <p:cNvSpPr/>
          <p:nvPr/>
        </p:nvSpPr>
        <p:spPr bwMode="auto">
          <a:xfrm>
            <a:off x="786466" y="4929094"/>
            <a:ext cx="534335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  <p:sp>
        <p:nvSpPr>
          <p:cNvPr id="8" name="Left-Right Arrow 7"/>
          <p:cNvSpPr/>
          <p:nvPr/>
        </p:nvSpPr>
        <p:spPr bwMode="auto">
          <a:xfrm>
            <a:off x="835042" y="5854252"/>
            <a:ext cx="485759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09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/>
              <a:t>How do we know when a word has more than one sense?</a:t>
            </a:r>
          </a:p>
        </p:txBody>
      </p:sp>
      <p:sp>
        <p:nvSpPr>
          <p:cNvPr id="12103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“zeugma” </a:t>
            </a:r>
            <a:r>
              <a:rPr lang="en-US" dirty="0" smtClean="0"/>
              <a:t>test: Two senses of </a:t>
            </a:r>
            <a:r>
              <a:rPr lang="en-US" dirty="0" smtClean="0">
                <a:latin typeface="Courier"/>
                <a:cs typeface="Courier"/>
              </a:rPr>
              <a:t>serve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latin typeface="Courier"/>
                <a:cs typeface="Courier"/>
              </a:rPr>
              <a:t>Which </a:t>
            </a:r>
            <a:r>
              <a:rPr lang="en-US" dirty="0">
                <a:latin typeface="Courier"/>
                <a:cs typeface="Courier"/>
              </a:rPr>
              <a:t>flights </a:t>
            </a:r>
            <a:r>
              <a:rPr lang="en-US" b="1" dirty="0">
                <a:latin typeface="Courier"/>
                <a:cs typeface="Courier"/>
              </a:rPr>
              <a:t>serve</a:t>
            </a:r>
            <a:r>
              <a:rPr lang="en-US" dirty="0">
                <a:latin typeface="Courier"/>
                <a:cs typeface="Courier"/>
              </a:rPr>
              <a:t> breakfast?</a:t>
            </a:r>
          </a:p>
          <a:p>
            <a:pPr lvl="1"/>
            <a:r>
              <a:rPr lang="en-US" dirty="0">
                <a:latin typeface="Courier"/>
                <a:cs typeface="Courier"/>
              </a:rPr>
              <a:t>Does </a:t>
            </a:r>
            <a:r>
              <a:rPr lang="en-US" dirty="0" smtClean="0">
                <a:latin typeface="Courier"/>
                <a:cs typeface="Courier"/>
              </a:rPr>
              <a:t>Lufthansa </a:t>
            </a:r>
            <a:r>
              <a:rPr lang="en-US" b="1" dirty="0" smtClean="0">
                <a:latin typeface="Courier"/>
                <a:cs typeface="Courier"/>
              </a:rPr>
              <a:t>serve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Philadelphia</a:t>
            </a:r>
            <a:r>
              <a:rPr lang="en-US" dirty="0" smtClean="0">
                <a:latin typeface="Courier"/>
                <a:cs typeface="Courier"/>
              </a:rPr>
              <a:t>?</a:t>
            </a:r>
            <a:endParaRPr lang="en-US" dirty="0">
              <a:latin typeface="Courier"/>
              <a:cs typeface="Courier"/>
            </a:endParaRPr>
          </a:p>
          <a:p>
            <a:pPr lvl="1"/>
            <a:r>
              <a:rPr lang="en-US" dirty="0">
                <a:solidFill>
                  <a:srgbClr val="A50021"/>
                </a:solidFill>
                <a:latin typeface="Calibri"/>
                <a:cs typeface="Calibri"/>
              </a:rPr>
              <a:t>?Does </a:t>
            </a:r>
            <a:r>
              <a:rPr lang="en-US" dirty="0" smtClean="0">
                <a:solidFill>
                  <a:srgbClr val="A50021"/>
                </a:solidFill>
                <a:latin typeface="Calibri"/>
                <a:cs typeface="Calibri"/>
              </a:rPr>
              <a:t>Lufthansa serve </a:t>
            </a:r>
            <a:r>
              <a:rPr lang="en-US" dirty="0">
                <a:solidFill>
                  <a:srgbClr val="A50021"/>
                </a:solidFill>
                <a:latin typeface="Calibri"/>
                <a:cs typeface="Calibri"/>
              </a:rPr>
              <a:t>breakfast and San Jose?</a:t>
            </a:r>
          </a:p>
          <a:p>
            <a:r>
              <a:rPr lang="en-US" dirty="0">
                <a:solidFill>
                  <a:srgbClr val="0000FF"/>
                </a:solidFill>
              </a:rPr>
              <a:t>Since this </a:t>
            </a:r>
            <a:r>
              <a:rPr lang="en-US" dirty="0" smtClean="0">
                <a:solidFill>
                  <a:srgbClr val="0000FF"/>
                </a:solidFill>
              </a:rPr>
              <a:t>conjunction sounds </a:t>
            </a:r>
            <a:r>
              <a:rPr lang="en-US" dirty="0">
                <a:solidFill>
                  <a:srgbClr val="0000FF"/>
                </a:solidFill>
              </a:rPr>
              <a:t>weird, </a:t>
            </a:r>
            <a:endParaRPr lang="en-US" dirty="0" smtClean="0">
              <a:solidFill>
                <a:srgbClr val="0000FF"/>
              </a:solidFill>
            </a:endParaRP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we </a:t>
            </a:r>
            <a:r>
              <a:rPr lang="en-US" dirty="0">
                <a:solidFill>
                  <a:srgbClr val="0000FF"/>
                </a:solidFill>
              </a:rPr>
              <a:t>say that these are </a:t>
            </a:r>
            <a:r>
              <a:rPr lang="en-US" b="1" dirty="0">
                <a:solidFill>
                  <a:srgbClr val="0000FF"/>
                </a:solidFill>
              </a:rPr>
              <a:t>two different senses of “serve”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96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381000"/>
            <a:ext cx="9956800" cy="990600"/>
          </a:xfrm>
        </p:spPr>
        <p:txBody>
          <a:bodyPr/>
          <a:lstStyle/>
          <a:p>
            <a:r>
              <a:rPr lang="en-US" dirty="0"/>
              <a:t>Synonyms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/>
              <a:t>Word that have the same meaning in some or all contexts.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filbert / hazelnut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couch / sofa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big / large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automobile / car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vomit / throw up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Water / H</a:t>
            </a:r>
            <a:r>
              <a:rPr lang="en-US" baseline="-25000" dirty="0"/>
              <a:t>2</a:t>
            </a:r>
            <a:r>
              <a:rPr lang="en-US" dirty="0"/>
              <a:t>0</a:t>
            </a:r>
          </a:p>
          <a:p>
            <a:r>
              <a:rPr lang="en-US" dirty="0"/>
              <a:t>Two lexemes are </a:t>
            </a:r>
            <a:r>
              <a:rPr lang="en-US" dirty="0" smtClean="0"/>
              <a:t>synonyms </a:t>
            </a:r>
          </a:p>
          <a:p>
            <a:pPr lvl="1"/>
            <a:r>
              <a:rPr lang="en-US" dirty="0" smtClean="0"/>
              <a:t>if they can be substituted </a:t>
            </a:r>
            <a:r>
              <a:rPr lang="en-US" dirty="0"/>
              <a:t>for each other in all situations</a:t>
            </a:r>
          </a:p>
          <a:p>
            <a:pPr lvl="1"/>
            <a:r>
              <a:rPr lang="en-US" dirty="0"/>
              <a:t>If so they have the same </a:t>
            </a:r>
            <a:r>
              <a:rPr lang="en-US" b="1" dirty="0"/>
              <a:t>propositional </a:t>
            </a:r>
            <a:r>
              <a:rPr lang="en-US" b="1" dirty="0" smtClean="0"/>
              <a:t>meaning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98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Synonyms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But there are few (or no) examples of perfect synonymy.</a:t>
            </a:r>
          </a:p>
          <a:p>
            <a:pPr lvl="1"/>
            <a:r>
              <a:rPr lang="en-US" dirty="0" smtClean="0"/>
              <a:t>Even </a:t>
            </a:r>
            <a:r>
              <a:rPr lang="en-US" dirty="0"/>
              <a:t>if many aspects of meaning are identical</a:t>
            </a:r>
          </a:p>
          <a:p>
            <a:pPr lvl="1"/>
            <a:r>
              <a:rPr lang="en-US" dirty="0"/>
              <a:t>Still may not preserve the acceptability based on notions of politeness, slang, register, genre, etc.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 smtClean="0"/>
              <a:t>Water/H</a:t>
            </a:r>
            <a:r>
              <a:rPr lang="en-US" baseline="-25000" dirty="0" smtClean="0"/>
              <a:t>2</a:t>
            </a:r>
            <a:r>
              <a:rPr lang="en-US" dirty="0" smtClean="0"/>
              <a:t>0</a:t>
            </a:r>
            <a:endParaRPr lang="en-US" dirty="0"/>
          </a:p>
          <a:p>
            <a:pPr lvl="1"/>
            <a:r>
              <a:rPr lang="en-US" dirty="0"/>
              <a:t>Big/large</a:t>
            </a:r>
          </a:p>
          <a:p>
            <a:pPr lvl="1"/>
            <a:r>
              <a:rPr lang="en-US" dirty="0"/>
              <a:t>Brave/courageous</a:t>
            </a:r>
          </a:p>
        </p:txBody>
      </p:sp>
    </p:spTree>
    <p:extLst>
      <p:ext uri="{BB962C8B-B14F-4D97-AF65-F5344CB8AC3E}">
        <p14:creationId xmlns:p14="http://schemas.microsoft.com/office/powerpoint/2010/main" val="109620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179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Synonymy is a relation </a:t>
            </a:r>
            <a:br>
              <a:rPr lang="en-US" sz="4267" dirty="0"/>
            </a:br>
            <a:r>
              <a:rPr lang="en-US" sz="4267" dirty="0"/>
              <a:t>between </a:t>
            </a:r>
            <a:r>
              <a:rPr lang="en-US" sz="4267" b="1" i="1" dirty="0"/>
              <a:t>senses</a:t>
            </a:r>
            <a:r>
              <a:rPr lang="en-US" sz="4267" dirty="0"/>
              <a:t> rather than words</a:t>
            </a:r>
          </a:p>
        </p:txBody>
      </p:sp>
      <p:sp>
        <p:nvSpPr>
          <p:cNvPr id="146227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2667" dirty="0"/>
              <a:t>Consider the words </a:t>
            </a:r>
            <a:r>
              <a:rPr lang="en-US" sz="2667" i="1" dirty="0"/>
              <a:t>big</a:t>
            </a:r>
            <a:r>
              <a:rPr lang="en-US" sz="2667" dirty="0"/>
              <a:t> and </a:t>
            </a:r>
            <a:r>
              <a:rPr lang="en-US" sz="2667" i="1" dirty="0"/>
              <a:t>large</a:t>
            </a:r>
            <a:endParaRPr lang="en-US" sz="2667" dirty="0"/>
          </a:p>
          <a:p>
            <a:r>
              <a:rPr lang="en-US" sz="2667" dirty="0"/>
              <a:t>Are they synonyms?</a:t>
            </a:r>
            <a:endParaRPr lang="en-US" sz="2667" dirty="0">
              <a:solidFill>
                <a:srgbClr val="A50021"/>
              </a:solidFill>
            </a:endParaRPr>
          </a:p>
          <a:p>
            <a:pPr lvl="1"/>
            <a:r>
              <a:rPr lang="en-US" dirty="0"/>
              <a:t>How </a:t>
            </a:r>
            <a:r>
              <a:rPr lang="en-US" b="1" dirty="0"/>
              <a:t>big</a:t>
            </a:r>
            <a:r>
              <a:rPr lang="en-US" dirty="0"/>
              <a:t> is that plane?</a:t>
            </a:r>
          </a:p>
          <a:p>
            <a:pPr lvl="1"/>
            <a:r>
              <a:rPr lang="en-US" dirty="0"/>
              <a:t>Would I be flying on a </a:t>
            </a:r>
            <a:r>
              <a:rPr lang="en-US" b="1" dirty="0"/>
              <a:t>large</a:t>
            </a:r>
            <a:r>
              <a:rPr lang="en-US" dirty="0"/>
              <a:t> or small plane?</a:t>
            </a:r>
          </a:p>
          <a:p>
            <a:r>
              <a:rPr lang="en-US" sz="2667" dirty="0"/>
              <a:t>How about here:</a:t>
            </a:r>
          </a:p>
          <a:p>
            <a:pPr lvl="1"/>
            <a:r>
              <a:rPr lang="en-US" dirty="0"/>
              <a:t>Miss Nelson became a kind of </a:t>
            </a:r>
            <a:r>
              <a:rPr lang="en-US" b="1" dirty="0"/>
              <a:t>big </a:t>
            </a:r>
            <a:r>
              <a:rPr lang="en-US" dirty="0"/>
              <a:t>sister to Benjamin.</a:t>
            </a:r>
          </a:p>
          <a:p>
            <a:pPr lvl="1"/>
            <a:r>
              <a:rPr lang="en-US" dirty="0"/>
              <a:t>?Miss Nelson became a kind of </a:t>
            </a:r>
            <a:r>
              <a:rPr lang="en-US" b="1" dirty="0"/>
              <a:t>large</a:t>
            </a:r>
            <a:r>
              <a:rPr lang="en-US" dirty="0"/>
              <a:t> sister to Benjamin.</a:t>
            </a:r>
          </a:p>
          <a:p>
            <a:r>
              <a:rPr lang="en-US" sz="2667" dirty="0"/>
              <a:t>Why?</a:t>
            </a:r>
          </a:p>
          <a:p>
            <a:pPr lvl="1"/>
            <a:r>
              <a:rPr lang="en-US" i="1" dirty="0"/>
              <a:t>big</a:t>
            </a:r>
            <a:r>
              <a:rPr lang="en-US" dirty="0"/>
              <a:t> has a sense that means being older, or grown up</a:t>
            </a:r>
          </a:p>
          <a:p>
            <a:pPr lvl="1"/>
            <a:r>
              <a:rPr lang="en-US" i="1" dirty="0"/>
              <a:t>large</a:t>
            </a:r>
            <a:r>
              <a:rPr lang="en-US" dirty="0"/>
              <a:t> lacks this sense</a:t>
            </a:r>
          </a:p>
        </p:txBody>
      </p:sp>
    </p:spTree>
    <p:extLst>
      <p:ext uri="{BB962C8B-B14F-4D97-AF65-F5344CB8AC3E}">
        <p14:creationId xmlns:p14="http://schemas.microsoft.com/office/powerpoint/2010/main" val="125012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227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Antonyms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684000" cy="4876800"/>
          </a:xfrm>
        </p:spPr>
        <p:txBody>
          <a:bodyPr/>
          <a:lstStyle/>
          <a:p>
            <a:r>
              <a:rPr lang="en-US" sz="3067" dirty="0"/>
              <a:t>Senses that are opposites with respect to one feature of meaning</a:t>
            </a:r>
          </a:p>
          <a:p>
            <a:r>
              <a:rPr lang="en-US" sz="3067" dirty="0"/>
              <a:t>Otherwise, they are very similar!</a:t>
            </a:r>
          </a:p>
          <a:p>
            <a:pPr marL="609585" lvl="1" indent="0">
              <a:buNone/>
            </a:pPr>
            <a:r>
              <a:rPr lang="en-US" dirty="0" smtClean="0">
                <a:latin typeface="Courier"/>
                <a:cs typeface="Courier"/>
              </a:rPr>
              <a:t>dark/light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short/long	fast/slow	rise/fall</a:t>
            </a:r>
            <a:endParaRPr lang="en-US" dirty="0">
              <a:latin typeface="Courier"/>
              <a:cs typeface="Courier"/>
            </a:endParaRPr>
          </a:p>
          <a:p>
            <a:pPr marL="609585" lvl="1" indent="0">
              <a:buNone/>
            </a:pPr>
            <a:r>
              <a:rPr lang="en-US" dirty="0" smtClean="0">
                <a:latin typeface="Courier"/>
                <a:cs typeface="Courier"/>
              </a:rPr>
              <a:t>hot/cold	    up/down	      in/out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smtClean="0"/>
              <a:t>More </a:t>
            </a:r>
            <a:r>
              <a:rPr lang="en-US" dirty="0"/>
              <a:t>formally: antonyms can</a:t>
            </a:r>
          </a:p>
          <a:p>
            <a:pPr lvl="1">
              <a:lnSpc>
                <a:spcPct val="70000"/>
              </a:lnSpc>
            </a:pPr>
            <a:r>
              <a:rPr lang="en-US" sz="3067" dirty="0"/>
              <a:t>define a binary opposition</a:t>
            </a:r>
          </a:p>
          <a:p>
            <a:pPr marL="1066773" lvl="2" indent="0">
              <a:lnSpc>
                <a:spcPct val="70000"/>
              </a:lnSpc>
              <a:buNone/>
            </a:pPr>
            <a:r>
              <a:rPr lang="en-US" sz="3067" dirty="0"/>
              <a:t> or be at opposite ends of a scale</a:t>
            </a:r>
          </a:p>
          <a:p>
            <a:pPr lvl="2"/>
            <a:r>
              <a:rPr lang="en-US" dirty="0" smtClean="0"/>
              <a:t> </a:t>
            </a:r>
            <a:r>
              <a:rPr lang="en-US" dirty="0" smtClean="0">
                <a:latin typeface="Courier"/>
                <a:cs typeface="Courier"/>
              </a:rPr>
              <a:t>long</a:t>
            </a:r>
            <a:r>
              <a:rPr lang="en-US" dirty="0">
                <a:latin typeface="Courier"/>
                <a:cs typeface="Courier"/>
              </a:rPr>
              <a:t>/short, fast/</a:t>
            </a:r>
            <a:r>
              <a:rPr lang="en-US" dirty="0" smtClean="0">
                <a:latin typeface="Courier"/>
                <a:cs typeface="Courier"/>
              </a:rPr>
              <a:t>slow</a:t>
            </a:r>
            <a:endParaRPr lang="en-US" dirty="0">
              <a:latin typeface="Courier"/>
              <a:cs typeface="Courier"/>
            </a:endParaRPr>
          </a:p>
          <a:p>
            <a:pPr lvl="1"/>
            <a:r>
              <a:rPr lang="en-US" sz="3067" dirty="0"/>
              <a:t>Be </a:t>
            </a:r>
            <a:r>
              <a:rPr lang="en-US" sz="3067" b="1" dirty="0" err="1"/>
              <a:t>reversives</a:t>
            </a:r>
            <a:r>
              <a:rPr lang="en-US" sz="3067" dirty="0"/>
              <a:t>:</a:t>
            </a:r>
          </a:p>
          <a:p>
            <a:pPr lvl="2"/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rise/fall, up/down</a:t>
            </a:r>
            <a:endParaRPr lang="en-US" sz="32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2063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Hyponymy and </a:t>
            </a:r>
            <a:r>
              <a:rPr lang="en-US" dirty="0" err="1" smtClean="0"/>
              <a:t>Hypernymy</a:t>
            </a:r>
            <a:endParaRPr lang="en-US" dirty="0"/>
          </a:p>
        </p:txBody>
      </p:sp>
      <p:sp>
        <p:nvSpPr>
          <p:cNvPr id="50179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One sense is a </a:t>
            </a:r>
            <a:r>
              <a:rPr lang="en-US" b="1" dirty="0">
                <a:solidFill>
                  <a:srgbClr val="0000FF"/>
                </a:solidFill>
              </a:rPr>
              <a:t>hyponym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of another if the first sense is more specific, denoting a subclass of the other</a:t>
            </a:r>
          </a:p>
          <a:p>
            <a:pPr lvl="1"/>
            <a:r>
              <a:rPr lang="en-US" i="1" dirty="0">
                <a:latin typeface="Calibri (Body)"/>
                <a:cs typeface="Calibri (Body)"/>
              </a:rPr>
              <a:t>car</a:t>
            </a:r>
            <a:r>
              <a:rPr lang="en-US" dirty="0"/>
              <a:t> is a hyponym of </a:t>
            </a:r>
            <a:r>
              <a:rPr lang="en-US" i="1" dirty="0"/>
              <a:t>vehicle</a:t>
            </a:r>
            <a:endParaRPr lang="en-US" dirty="0"/>
          </a:p>
          <a:p>
            <a:pPr lvl="1"/>
            <a:r>
              <a:rPr lang="en-US" i="1" dirty="0" smtClean="0"/>
              <a:t>mango</a:t>
            </a:r>
            <a:r>
              <a:rPr lang="en-US" dirty="0" smtClean="0"/>
              <a:t> </a:t>
            </a:r>
            <a:r>
              <a:rPr lang="en-US" dirty="0"/>
              <a:t>is a hyponym of </a:t>
            </a:r>
            <a:r>
              <a:rPr lang="en-US" i="1" dirty="0"/>
              <a:t>fruit</a:t>
            </a:r>
          </a:p>
          <a:p>
            <a:r>
              <a:rPr lang="en-US" dirty="0" smtClean="0"/>
              <a:t>Conversely </a:t>
            </a:r>
            <a:r>
              <a:rPr lang="en-US" b="1" dirty="0" err="1">
                <a:solidFill>
                  <a:srgbClr val="0000FF"/>
                </a:solidFill>
              </a:rPr>
              <a:t>hypernym</a:t>
            </a:r>
            <a:r>
              <a:rPr lang="en-US" dirty="0">
                <a:solidFill>
                  <a:srgbClr val="0000FF"/>
                </a:solidFill>
              </a:rPr>
              <a:t>/</a:t>
            </a:r>
            <a:r>
              <a:rPr lang="en-US" b="1" dirty="0">
                <a:solidFill>
                  <a:srgbClr val="0000FF"/>
                </a:solidFill>
              </a:rPr>
              <a:t>superordinate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(“hyper is super”)</a:t>
            </a:r>
            <a:endParaRPr lang="en-US" dirty="0"/>
          </a:p>
          <a:p>
            <a:pPr lvl="1"/>
            <a:r>
              <a:rPr lang="en-US" i="1" dirty="0"/>
              <a:t>vehicle</a:t>
            </a:r>
            <a:r>
              <a:rPr lang="en-US" dirty="0"/>
              <a:t> is a </a:t>
            </a:r>
            <a:r>
              <a:rPr lang="en-US" dirty="0" err="1" smtClean="0"/>
              <a:t>hypernym</a:t>
            </a:r>
            <a:r>
              <a:rPr lang="en-US" dirty="0" smtClean="0">
                <a:solidFill>
                  <a:srgbClr val="0000FF"/>
                </a:solidFill>
              </a:rPr>
              <a:t>  </a:t>
            </a:r>
            <a:r>
              <a:rPr lang="en-US" dirty="0"/>
              <a:t>of </a:t>
            </a:r>
            <a:r>
              <a:rPr lang="en-US" i="1" dirty="0"/>
              <a:t>car</a:t>
            </a:r>
            <a:endParaRPr lang="en-US" dirty="0"/>
          </a:p>
          <a:p>
            <a:pPr lvl="1"/>
            <a:r>
              <a:rPr lang="en-US" i="1" dirty="0" smtClean="0"/>
              <a:t>fruit</a:t>
            </a:r>
            <a:r>
              <a:rPr lang="en-US" dirty="0" smtClean="0"/>
              <a:t> </a:t>
            </a:r>
            <a:r>
              <a:rPr lang="en-US" dirty="0"/>
              <a:t>is a </a:t>
            </a:r>
            <a:r>
              <a:rPr lang="en-US" dirty="0" err="1"/>
              <a:t>hypernym</a:t>
            </a:r>
            <a:r>
              <a:rPr lang="en-US" dirty="0"/>
              <a:t> of </a:t>
            </a:r>
            <a:r>
              <a:rPr lang="en-US" i="1" dirty="0"/>
              <a:t>mango</a:t>
            </a:r>
            <a:endParaRPr lang="en-US" dirty="0"/>
          </a:p>
          <a:p>
            <a:endParaRPr lang="en-US" sz="2667" dirty="0">
              <a:solidFill>
                <a:srgbClr val="008000"/>
              </a:solidFill>
            </a:endParaRPr>
          </a:p>
        </p:txBody>
      </p:sp>
      <p:graphicFrame>
        <p:nvGraphicFramePr>
          <p:cNvPr id="1466372" name="Group 1028"/>
          <p:cNvGraphicFramePr>
            <a:graphicFrameLocks noGrp="1"/>
          </p:cNvGraphicFramePr>
          <p:nvPr>
            <p:extLst/>
          </p:nvPr>
        </p:nvGraphicFramePr>
        <p:xfrm>
          <a:off x="609600" y="5664200"/>
          <a:ext cx="7010400" cy="792480"/>
        </p:xfrm>
        <a:graphic>
          <a:graphicData uri="http://schemas.openxmlformats.org/drawingml/2006/table">
            <a:tbl>
              <a:tblPr/>
              <a:tblGrid>
                <a:gridCol w="3251200"/>
                <a:gridCol w="1016000"/>
                <a:gridCol w="1117600"/>
                <a:gridCol w="1625600"/>
              </a:tblGrid>
              <a:tr h="396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Superordinate/hyper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vehicle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fruit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furniture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Subordinate/hyponym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car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mango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chair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07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Hyponymy more </a:t>
            </a:r>
            <a:r>
              <a:rPr lang="en-US" dirty="0"/>
              <a:t>formally</a:t>
            </a:r>
          </a:p>
        </p:txBody>
      </p:sp>
      <p:sp>
        <p:nvSpPr>
          <p:cNvPr id="52227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775200"/>
          </a:xfrm>
        </p:spPr>
        <p:txBody>
          <a:bodyPr/>
          <a:lstStyle/>
          <a:p>
            <a:r>
              <a:rPr lang="en-US" dirty="0"/>
              <a:t>Extensional:</a:t>
            </a:r>
          </a:p>
          <a:p>
            <a:pPr lvl="1"/>
            <a:r>
              <a:rPr lang="en-US" dirty="0"/>
              <a:t>The class denoted by the </a:t>
            </a:r>
            <a:r>
              <a:rPr lang="en-US" dirty="0" smtClean="0"/>
              <a:t>superordinate extensionally </a:t>
            </a:r>
            <a:r>
              <a:rPr lang="en-US" dirty="0"/>
              <a:t>includes the class denoted by the hyponym</a:t>
            </a:r>
          </a:p>
          <a:p>
            <a:r>
              <a:rPr lang="en-US" dirty="0"/>
              <a:t>Entailment:</a:t>
            </a:r>
          </a:p>
          <a:p>
            <a:pPr lvl="1"/>
            <a:r>
              <a:rPr lang="en-US" dirty="0"/>
              <a:t>A sense A is a hyponym of sense B if </a:t>
            </a:r>
            <a:r>
              <a:rPr lang="en-US" i="1" dirty="0"/>
              <a:t>being an A </a:t>
            </a:r>
            <a:r>
              <a:rPr lang="en-US" dirty="0"/>
              <a:t>entails </a:t>
            </a:r>
            <a:r>
              <a:rPr lang="en-US" i="1" dirty="0"/>
              <a:t>being a B</a:t>
            </a:r>
          </a:p>
          <a:p>
            <a:r>
              <a:rPr lang="en-US" dirty="0"/>
              <a:t>Hyponymy is usually transitive </a:t>
            </a:r>
          </a:p>
          <a:p>
            <a:pPr lvl="1"/>
            <a:r>
              <a:rPr lang="en-US" dirty="0"/>
              <a:t>(A hypo B and B hypo C entails A hypo C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Another name: the </a:t>
            </a:r>
            <a:r>
              <a:rPr lang="en-US" b="1" dirty="0" smtClean="0">
                <a:solidFill>
                  <a:srgbClr val="0000FF"/>
                </a:solidFill>
              </a:rPr>
              <a:t>IS-A hierarchy</a:t>
            </a:r>
          </a:p>
          <a:p>
            <a:pPr lvl="1"/>
            <a:r>
              <a:rPr lang="en-US" dirty="0" smtClean="0"/>
              <a:t>A </a:t>
            </a:r>
            <a:r>
              <a:rPr lang="en-US" dirty="0" smtClean="0">
                <a:solidFill>
                  <a:srgbClr val="0000FF"/>
                </a:solidFill>
              </a:rPr>
              <a:t>IS-A</a:t>
            </a:r>
            <a:r>
              <a:rPr lang="en-US" dirty="0" smtClean="0"/>
              <a:t> B      (or A </a:t>
            </a:r>
            <a:r>
              <a:rPr lang="en-US" dirty="0" smtClean="0">
                <a:solidFill>
                  <a:srgbClr val="0000FF"/>
                </a:solidFill>
              </a:rPr>
              <a:t>ISA</a:t>
            </a:r>
            <a:r>
              <a:rPr lang="en-US" dirty="0" smtClean="0"/>
              <a:t> B)</a:t>
            </a:r>
          </a:p>
          <a:p>
            <a:pPr lvl="1"/>
            <a:r>
              <a:rPr lang="en-US" dirty="0" smtClean="0"/>
              <a:t>B </a:t>
            </a:r>
            <a:r>
              <a:rPr lang="en-US" b="1" dirty="0" smtClean="0"/>
              <a:t>subsumes</a:t>
            </a:r>
            <a:r>
              <a:rPr lang="en-US" dirty="0" smtClean="0"/>
              <a:t>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14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of Semantic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07136" cy="4351338"/>
          </a:xfrm>
        </p:spPr>
        <p:txBody>
          <a:bodyPr/>
          <a:lstStyle/>
          <a:p>
            <a:r>
              <a:rPr lang="en-US" dirty="0" smtClean="0"/>
              <a:t>Semantically Close</a:t>
            </a:r>
          </a:p>
          <a:p>
            <a:pPr lvl="1"/>
            <a:r>
              <a:rPr lang="en-US" dirty="0" smtClean="0"/>
              <a:t>bank-money</a:t>
            </a:r>
          </a:p>
          <a:p>
            <a:pPr lvl="1"/>
            <a:r>
              <a:rPr lang="en-US" dirty="0" smtClean="0"/>
              <a:t>apple-fruit</a:t>
            </a:r>
          </a:p>
          <a:p>
            <a:pPr lvl="1"/>
            <a:r>
              <a:rPr lang="en-US" dirty="0" smtClean="0"/>
              <a:t>tree-forest</a:t>
            </a:r>
          </a:p>
          <a:p>
            <a:pPr lvl="1"/>
            <a:r>
              <a:rPr lang="en-US" dirty="0" smtClean="0"/>
              <a:t>bank-river</a:t>
            </a:r>
          </a:p>
          <a:p>
            <a:pPr lvl="1"/>
            <a:r>
              <a:rPr lang="en-US" dirty="0" smtClean="0"/>
              <a:t>pen-paper</a:t>
            </a:r>
          </a:p>
          <a:p>
            <a:pPr lvl="1"/>
            <a:r>
              <a:rPr lang="en-US" dirty="0" smtClean="0"/>
              <a:t>run-walk</a:t>
            </a:r>
          </a:p>
          <a:p>
            <a:pPr lvl="1"/>
            <a:r>
              <a:rPr lang="en-US" dirty="0" smtClean="0"/>
              <a:t>mistake-error</a:t>
            </a:r>
          </a:p>
          <a:p>
            <a:pPr lvl="1"/>
            <a:r>
              <a:rPr lang="en-US" dirty="0" smtClean="0"/>
              <a:t>car-wheel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04878" y="1825625"/>
            <a:ext cx="42071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Semantically Distant</a:t>
            </a:r>
          </a:p>
          <a:p>
            <a:pPr lvl="1"/>
            <a:r>
              <a:rPr lang="en-US" dirty="0" smtClean="0"/>
              <a:t>doctor-beer</a:t>
            </a:r>
          </a:p>
          <a:p>
            <a:pPr lvl="1"/>
            <a:r>
              <a:rPr lang="en-US" dirty="0" smtClean="0"/>
              <a:t>painting-January</a:t>
            </a:r>
          </a:p>
          <a:p>
            <a:pPr lvl="1"/>
            <a:r>
              <a:rPr lang="en-US" dirty="0" smtClean="0"/>
              <a:t>math-river</a:t>
            </a:r>
          </a:p>
          <a:p>
            <a:pPr lvl="1"/>
            <a:r>
              <a:rPr lang="en-US" dirty="0" smtClean="0"/>
              <a:t>apple-penguin</a:t>
            </a:r>
          </a:p>
          <a:p>
            <a:pPr lvl="1"/>
            <a:r>
              <a:rPr lang="en-US" dirty="0" smtClean="0"/>
              <a:t>nurse-fruit</a:t>
            </a:r>
          </a:p>
          <a:p>
            <a:pPr lvl="1"/>
            <a:r>
              <a:rPr lang="en-US" dirty="0" smtClean="0"/>
              <a:t>pen-river</a:t>
            </a:r>
          </a:p>
          <a:p>
            <a:pPr lvl="1"/>
            <a:r>
              <a:rPr lang="en-US" dirty="0" smtClean="0"/>
              <a:t>clown-rocket</a:t>
            </a:r>
          </a:p>
          <a:p>
            <a:pPr lvl="1"/>
            <a:r>
              <a:rPr lang="en-US" dirty="0" smtClean="0"/>
              <a:t>car-algebra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18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Hyponyms and Instances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480800" cy="4445000"/>
          </a:xfrm>
        </p:spPr>
        <p:txBody>
          <a:bodyPr/>
          <a:lstStyle/>
          <a:p>
            <a:r>
              <a:rPr lang="en-US" dirty="0" err="1">
                <a:cs typeface="Calibri"/>
              </a:rPr>
              <a:t>WordNet</a:t>
            </a:r>
            <a:r>
              <a:rPr lang="en-US" dirty="0">
                <a:cs typeface="Calibri"/>
              </a:rPr>
              <a:t> has both </a:t>
            </a:r>
            <a:r>
              <a:rPr lang="en-US" b="1" dirty="0">
                <a:cs typeface="Calibri"/>
              </a:rPr>
              <a:t>classes</a:t>
            </a:r>
            <a:r>
              <a:rPr lang="en-US" dirty="0">
                <a:cs typeface="Calibri"/>
              </a:rPr>
              <a:t> and </a:t>
            </a:r>
            <a:r>
              <a:rPr lang="en-US" b="1" dirty="0">
                <a:cs typeface="Calibri"/>
              </a:rPr>
              <a:t>instances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smtClean="0"/>
              <a:t>An </a:t>
            </a:r>
            <a:r>
              <a:rPr lang="en-US" b="1" dirty="0" smtClean="0">
                <a:solidFill>
                  <a:srgbClr val="FF0000"/>
                </a:solidFill>
              </a:rPr>
              <a:t>instance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is</a:t>
            </a:r>
            <a:r>
              <a:rPr lang="en-US" sz="3200" dirty="0"/>
              <a:t> an individual, a proper noun that is a unique entity</a:t>
            </a:r>
          </a:p>
          <a:p>
            <a:pPr lvl="2"/>
            <a:r>
              <a:rPr lang="en-US" sz="3200" dirty="0">
                <a:latin typeface="Courier"/>
                <a:cs typeface="Courier"/>
              </a:rPr>
              <a:t>San Francisco </a:t>
            </a:r>
            <a:r>
              <a:rPr lang="en-US" sz="3200" dirty="0"/>
              <a:t>is an </a:t>
            </a:r>
            <a:r>
              <a:rPr lang="en-US" sz="3200" b="1" dirty="0"/>
              <a:t>instance</a:t>
            </a:r>
            <a:r>
              <a:rPr lang="en-US" sz="3200" dirty="0"/>
              <a:t> of </a:t>
            </a:r>
            <a:r>
              <a:rPr lang="en-US" sz="3200" dirty="0">
                <a:latin typeface="Courier"/>
                <a:cs typeface="Courier"/>
              </a:rPr>
              <a:t>city</a:t>
            </a:r>
          </a:p>
          <a:p>
            <a:pPr lvl="1"/>
            <a:r>
              <a:rPr lang="en-US" sz="3200" dirty="0">
                <a:latin typeface="Calibri"/>
                <a:cs typeface="Calibri"/>
              </a:rPr>
              <a:t>But </a:t>
            </a:r>
            <a:r>
              <a:rPr lang="en-US" sz="3200" dirty="0">
                <a:latin typeface="Courier"/>
                <a:cs typeface="Courier"/>
              </a:rPr>
              <a:t>city</a:t>
            </a:r>
            <a:r>
              <a:rPr lang="en-US" sz="3200" dirty="0">
                <a:latin typeface="Calibri"/>
                <a:cs typeface="Calibri"/>
              </a:rPr>
              <a:t> is a class</a:t>
            </a:r>
          </a:p>
          <a:p>
            <a:pPr lvl="2"/>
            <a:r>
              <a:rPr lang="en-US" sz="3200" dirty="0">
                <a:latin typeface="Courier"/>
                <a:cs typeface="Courier"/>
              </a:rPr>
              <a:t>city</a:t>
            </a:r>
            <a:r>
              <a:rPr lang="en-US" sz="3200" dirty="0"/>
              <a:t> is a </a:t>
            </a:r>
            <a:r>
              <a:rPr lang="en-US" sz="3200" b="1" dirty="0"/>
              <a:t>hyponym</a:t>
            </a:r>
            <a:r>
              <a:rPr lang="en-US" sz="3200" dirty="0"/>
              <a:t> of    </a:t>
            </a:r>
            <a:r>
              <a:rPr lang="en-US" dirty="0" smtClean="0">
                <a:latin typeface="Courier"/>
                <a:cs typeface="Courier"/>
              </a:rPr>
              <a:t>municipality...location...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9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Meronymy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part-whole </a:t>
            </a:r>
            <a:r>
              <a:rPr lang="en-US" dirty="0" smtClean="0"/>
              <a:t>relation</a:t>
            </a:r>
          </a:p>
          <a:p>
            <a:pPr lvl="1"/>
            <a:r>
              <a:rPr lang="en-US" dirty="0" smtClean="0"/>
              <a:t>A </a:t>
            </a:r>
            <a:r>
              <a:rPr lang="en-US" i="1" dirty="0"/>
              <a:t>leg </a:t>
            </a:r>
            <a:r>
              <a:rPr lang="en-US" dirty="0"/>
              <a:t>is part of a </a:t>
            </a:r>
            <a:r>
              <a:rPr lang="en-US" i="1" dirty="0"/>
              <a:t>chair</a:t>
            </a:r>
            <a:r>
              <a:rPr lang="en-US" dirty="0"/>
              <a:t>; a </a:t>
            </a:r>
            <a:r>
              <a:rPr lang="en-US" i="1" dirty="0"/>
              <a:t>wheel </a:t>
            </a:r>
            <a:r>
              <a:rPr lang="en-US" dirty="0"/>
              <a:t>is part of a </a:t>
            </a:r>
            <a:r>
              <a:rPr lang="en-US" i="1" dirty="0"/>
              <a:t>car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i="1" dirty="0"/>
              <a:t>W</a:t>
            </a:r>
            <a:r>
              <a:rPr lang="en-US" i="1" dirty="0" smtClean="0"/>
              <a:t>heel </a:t>
            </a:r>
            <a:r>
              <a:rPr lang="en-US" dirty="0"/>
              <a:t>is a </a:t>
            </a:r>
            <a:r>
              <a:rPr lang="en-US" b="1" dirty="0" err="1"/>
              <a:t>meronym</a:t>
            </a:r>
            <a:r>
              <a:rPr lang="en-US" dirty="0"/>
              <a:t> of </a:t>
            </a:r>
            <a:r>
              <a:rPr lang="en-US" i="1" dirty="0"/>
              <a:t>car</a:t>
            </a:r>
            <a:r>
              <a:rPr lang="en-US" dirty="0"/>
              <a:t>, and </a:t>
            </a:r>
            <a:r>
              <a:rPr lang="en-US" i="1" dirty="0"/>
              <a:t>car </a:t>
            </a:r>
            <a:r>
              <a:rPr lang="en-US" dirty="0"/>
              <a:t>is a </a:t>
            </a:r>
            <a:r>
              <a:rPr lang="en-US" b="1" dirty="0" err="1"/>
              <a:t>holonym</a:t>
            </a:r>
            <a:r>
              <a:rPr lang="en-US" dirty="0"/>
              <a:t> of </a:t>
            </a:r>
            <a:r>
              <a:rPr lang="en-US" i="1" dirty="0"/>
              <a:t>wheel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0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is “sense” defined in WordNet?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701800"/>
            <a:ext cx="10160000" cy="4876800"/>
          </a:xfrm>
        </p:spPr>
        <p:txBody>
          <a:bodyPr/>
          <a:lstStyle/>
          <a:p>
            <a:r>
              <a:rPr lang="en-US" b="1" dirty="0" smtClean="0"/>
              <a:t>The</a:t>
            </a:r>
            <a:r>
              <a:rPr lang="en-US" b="1" dirty="0" smtClean="0">
                <a:solidFill>
                  <a:srgbClr val="0000FF"/>
                </a:solidFill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</a:rPr>
              <a:t>synset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(</a:t>
            </a:r>
            <a:r>
              <a:rPr lang="en-US" b="1" dirty="0">
                <a:solidFill>
                  <a:srgbClr val="0000FF"/>
                </a:solidFill>
              </a:rPr>
              <a:t>synonym set</a:t>
            </a:r>
            <a:r>
              <a:rPr lang="en-US" dirty="0" smtClean="0">
                <a:solidFill>
                  <a:srgbClr val="0000FF"/>
                </a:solidFill>
              </a:rPr>
              <a:t>), </a:t>
            </a:r>
            <a:r>
              <a:rPr lang="en-US" dirty="0" smtClean="0"/>
              <a:t>the set of near-synonyms, instantiates a sense or concept, with a </a:t>
            </a:r>
            <a:r>
              <a:rPr lang="en-US" dirty="0" smtClean="0">
                <a:solidFill>
                  <a:srgbClr val="0000FF"/>
                </a:solidFill>
              </a:rPr>
              <a:t>gloss</a:t>
            </a:r>
          </a:p>
          <a:p>
            <a:r>
              <a:rPr lang="en-US" dirty="0" smtClean="0"/>
              <a:t>Example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chump </a:t>
            </a:r>
            <a:r>
              <a:rPr lang="en-US" dirty="0"/>
              <a:t>as a </a:t>
            </a:r>
            <a:r>
              <a:rPr lang="en-US" dirty="0" smtClean="0"/>
              <a:t>noun with the </a:t>
            </a:r>
            <a:r>
              <a:rPr lang="en-US" dirty="0" smtClean="0">
                <a:solidFill>
                  <a:srgbClr val="0000FF"/>
                </a:solidFill>
              </a:rPr>
              <a:t>gloss</a:t>
            </a:r>
            <a:r>
              <a:rPr lang="en-US" dirty="0" smtClean="0"/>
              <a:t>:</a:t>
            </a:r>
            <a:endParaRPr lang="en-US" dirty="0"/>
          </a:p>
          <a:p>
            <a:pPr marL="609585" lvl="1" indent="0">
              <a:buNone/>
            </a:pPr>
            <a:r>
              <a:rPr lang="en-US" sz="3200" dirty="0"/>
              <a:t>“a person who is gullible and easy to take advantage of”</a:t>
            </a:r>
          </a:p>
          <a:p>
            <a:r>
              <a:rPr lang="en-US" sz="3733" dirty="0"/>
              <a:t>This sense of “chump” is shared by 9 words:</a:t>
            </a:r>
          </a:p>
          <a:p>
            <a:pPr marL="457189" lvl="1" indent="0">
              <a:buNone/>
            </a:pPr>
            <a:r>
              <a:rPr lang="en-US" dirty="0">
                <a:latin typeface="Courier"/>
                <a:cs typeface="Courier"/>
              </a:rPr>
              <a:t>chump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fool</a:t>
            </a:r>
            <a:r>
              <a:rPr lang="en-US" baseline="30000" dirty="0">
                <a:latin typeface="Courier"/>
                <a:cs typeface="Courier"/>
              </a:rPr>
              <a:t>2</a:t>
            </a:r>
            <a:r>
              <a:rPr lang="en-US" dirty="0">
                <a:latin typeface="Courier"/>
                <a:cs typeface="Courier"/>
              </a:rPr>
              <a:t>, gull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mark</a:t>
            </a:r>
            <a:r>
              <a:rPr lang="en-US" baseline="30000" dirty="0">
                <a:latin typeface="Courier"/>
                <a:cs typeface="Courier"/>
              </a:rPr>
              <a:t>9</a:t>
            </a:r>
            <a:r>
              <a:rPr lang="en-US" dirty="0">
                <a:latin typeface="Courier"/>
                <a:cs typeface="Courier"/>
              </a:rPr>
              <a:t>, patsy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fall guy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sucker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soft touch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mug</a:t>
            </a:r>
            <a:r>
              <a:rPr lang="en-US" baseline="30000" dirty="0">
                <a:latin typeface="Courier"/>
                <a:cs typeface="Courier"/>
              </a:rPr>
              <a:t>2</a:t>
            </a:r>
          </a:p>
          <a:p>
            <a:r>
              <a:rPr lang="en-US" dirty="0"/>
              <a:t>Each of </a:t>
            </a:r>
            <a:r>
              <a:rPr lang="en-US" b="1" dirty="0"/>
              <a:t>these</a:t>
            </a:r>
            <a:r>
              <a:rPr lang="en-US" dirty="0"/>
              <a:t> </a:t>
            </a:r>
            <a:r>
              <a:rPr lang="en-US" dirty="0" smtClean="0"/>
              <a:t>senses have this </a:t>
            </a:r>
            <a:r>
              <a:rPr lang="en-US" dirty="0"/>
              <a:t>same </a:t>
            </a:r>
            <a:r>
              <a:rPr lang="en-US" dirty="0" smtClean="0"/>
              <a:t>gloss</a:t>
            </a:r>
          </a:p>
          <a:p>
            <a:pPr lvl="1"/>
            <a:r>
              <a:rPr lang="en-US" dirty="0"/>
              <a:t>(Not </a:t>
            </a:r>
            <a:r>
              <a:rPr lang="en-US" b="1" dirty="0"/>
              <a:t>every</a:t>
            </a:r>
            <a:r>
              <a:rPr lang="en-US" dirty="0"/>
              <a:t> sense; sense 2 of gull is the aquatic bird)</a:t>
            </a:r>
          </a:p>
          <a:p>
            <a:pPr marL="609585" lvl="1" indent="0">
              <a:buNone/>
            </a:pPr>
            <a:endParaRPr lang="en-US" sz="2133" dirty="0"/>
          </a:p>
        </p:txBody>
      </p:sp>
    </p:spTree>
    <p:extLst>
      <p:ext uri="{BB962C8B-B14F-4D97-AF65-F5344CB8AC3E}">
        <p14:creationId xmlns:p14="http://schemas.microsoft.com/office/powerpoint/2010/main" val="66561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 smtClean="0"/>
              <a:t>Senses of “bass” in </a:t>
            </a:r>
            <a:r>
              <a:rPr lang="en-US" dirty="0" err="1" smtClean="0"/>
              <a:t>Wordnet</a:t>
            </a:r>
            <a:endParaRPr lang="en-US" dirty="0"/>
          </a:p>
        </p:txBody>
      </p:sp>
      <p:pic>
        <p:nvPicPr>
          <p:cNvPr id="59395" name="Picture 102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3201" y="1661872"/>
            <a:ext cx="8901004" cy="5119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5518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</a:t>
            </a:r>
            <a:r>
              <a:rPr lang="en-US" dirty="0" err="1" smtClean="0"/>
              <a:t>Hypernym</a:t>
            </a:r>
            <a:r>
              <a:rPr lang="en-US" dirty="0" smtClean="0"/>
              <a:t> Hierarchy for “bass”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701801"/>
            <a:ext cx="11887200" cy="360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1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727200" y="177800"/>
            <a:ext cx="9956800" cy="711200"/>
          </a:xfrm>
        </p:spPr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Noun Relations</a:t>
            </a:r>
          </a:p>
        </p:txBody>
      </p:sp>
      <p:pic>
        <p:nvPicPr>
          <p:cNvPr id="4" name="Picture 102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" y="1803400"/>
            <a:ext cx="11306795" cy="477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8078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727200" y="177800"/>
            <a:ext cx="9956800" cy="711200"/>
          </a:xfrm>
        </p:spPr>
        <p:txBody>
          <a:bodyPr/>
          <a:lstStyle/>
          <a:p>
            <a:r>
              <a:rPr lang="en-US" dirty="0"/>
              <a:t>WordNet </a:t>
            </a:r>
            <a:r>
              <a:rPr lang="en-US" dirty="0" err="1" smtClean="0"/>
              <a:t>VerbRelations</a:t>
            </a:r>
            <a:endParaRPr lang="en-US" dirty="0"/>
          </a:p>
        </p:txBody>
      </p:sp>
      <p:pic>
        <p:nvPicPr>
          <p:cNvPr id="2" name="Picture 1" descr="wordnetverb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7" y="2311401"/>
            <a:ext cx="11919453" cy="303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4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279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WordNet: Viewed as a graph</a:t>
            </a:r>
            <a:endParaRPr lang="en-US" dirty="0"/>
          </a:p>
        </p:txBody>
      </p:sp>
      <p:pic>
        <p:nvPicPr>
          <p:cNvPr id="5" name="Content Placeholder 4" descr="wordnetnaviglipictur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81" r="-38481"/>
          <a:stretch>
            <a:fillRect/>
          </a:stretch>
        </p:blipFill>
        <p:spPr>
          <a:xfrm>
            <a:off x="-1971040" y="990600"/>
            <a:ext cx="15280640" cy="5969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048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“</a:t>
            </a:r>
            <a:r>
              <a:rPr lang="en-US" dirty="0" err="1" smtClean="0"/>
              <a:t>Supersenses</a:t>
            </a:r>
            <a:r>
              <a:rPr lang="en-US" dirty="0" smtClean="0"/>
              <a:t>”</a:t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top level </a:t>
            </a:r>
            <a:r>
              <a:rPr lang="en-US" dirty="0" err="1"/>
              <a:t>hypernyms</a:t>
            </a:r>
            <a:r>
              <a:rPr lang="en-US" dirty="0"/>
              <a:t> in the </a:t>
            </a:r>
            <a:r>
              <a:rPr lang="en-US" dirty="0" smtClean="0"/>
              <a:t>hierarchy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30400" y="1193800"/>
            <a:ext cx="113792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   (counts from Schneider and Smith 2013’s Streusel corpus)</a:t>
            </a:r>
          </a:p>
        </p:txBody>
      </p:sp>
      <p:pic>
        <p:nvPicPr>
          <p:cNvPr id="3" name="Picture 2" descr="supersens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03400"/>
            <a:ext cx="3032421" cy="4636347"/>
          </a:xfrm>
          <a:prstGeom prst="rect">
            <a:avLst/>
          </a:prstGeom>
        </p:spPr>
      </p:pic>
      <p:pic>
        <p:nvPicPr>
          <p:cNvPr id="6" name="Picture 5" descr="supersens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400" y="2311400"/>
            <a:ext cx="3007360" cy="3633893"/>
          </a:xfrm>
          <a:prstGeom prst="rect">
            <a:avLst/>
          </a:prstGeom>
        </p:spPr>
      </p:pic>
      <p:pic>
        <p:nvPicPr>
          <p:cNvPr id="7" name="Picture 6" descr="supersense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800" y="1794595"/>
            <a:ext cx="3132667" cy="498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5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Supersenses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word’s </a:t>
            </a:r>
            <a:r>
              <a:rPr lang="en-US" dirty="0" err="1" smtClean="0"/>
              <a:t>supersense</a:t>
            </a:r>
            <a:r>
              <a:rPr lang="en-US" dirty="0"/>
              <a:t> </a:t>
            </a:r>
            <a:r>
              <a:rPr lang="en-US" dirty="0" smtClean="0"/>
              <a:t>can be a useful coarse-grained representation of word meaning for NLP tasks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 descr="supersensetag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3327400"/>
            <a:ext cx="10750749" cy="136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2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Two Words Related?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Meaning</a:t>
            </a:r>
          </a:p>
          <a:p>
            <a:pPr lvl="1"/>
            <a:r>
              <a:rPr lang="en-US" dirty="0" smtClean="0"/>
              <a:t>Two concepts are close in terms of meaning (want-desire)</a:t>
            </a:r>
          </a:p>
          <a:p>
            <a:r>
              <a:rPr lang="en-US" dirty="0" smtClean="0"/>
              <a:t>World knowledge</a:t>
            </a:r>
          </a:p>
          <a:p>
            <a:pPr lvl="1"/>
            <a:r>
              <a:rPr lang="en-US" dirty="0" smtClean="0"/>
              <a:t>Two concepts have similar properties, often occur together, or occur in similar contexts (pencil-pen, pen-ink, dog-cat)</a:t>
            </a:r>
          </a:p>
          <a:p>
            <a:r>
              <a:rPr lang="en-US" dirty="0" smtClean="0"/>
              <a:t>Psychology</a:t>
            </a:r>
          </a:p>
          <a:p>
            <a:pPr lvl="1"/>
            <a:r>
              <a:rPr lang="en-US" dirty="0" smtClean="0"/>
              <a:t>We often think of the two concepts together (death-taxes)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53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930400" y="279400"/>
            <a:ext cx="9550400" cy="990600"/>
          </a:xfrm>
        </p:spPr>
        <p:txBody>
          <a:bodyPr/>
          <a:lstStyle/>
          <a:p>
            <a:r>
              <a:rPr lang="en-US" dirty="0" smtClean="0"/>
              <a:t>WordNet 3.1</a:t>
            </a:r>
            <a:endParaRPr lang="en-US" dirty="0"/>
          </a:p>
        </p:txBody>
      </p:sp>
      <p:sp>
        <p:nvSpPr>
          <p:cNvPr id="56323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406400" y="1701800"/>
            <a:ext cx="11277600" cy="3632200"/>
          </a:xfrm>
        </p:spPr>
        <p:txBody>
          <a:bodyPr>
            <a:normAutofit fontScale="92500" lnSpcReduction="10000"/>
          </a:bodyPr>
          <a:lstStyle/>
          <a:p>
            <a:r>
              <a:rPr lang="en-US" sz="4267" dirty="0"/>
              <a:t>Where it is:</a:t>
            </a:r>
          </a:p>
          <a:p>
            <a:pPr lvl="1"/>
            <a:r>
              <a:rPr lang="en-US" sz="3733" dirty="0">
                <a:hlinkClick r:id="rId3"/>
              </a:rPr>
              <a:t>http://wordnetweb.princeton.edu/perl/webwn</a:t>
            </a:r>
            <a:endParaRPr lang="en-US" sz="3733" dirty="0"/>
          </a:p>
          <a:p>
            <a:r>
              <a:rPr lang="en-US" sz="4267" dirty="0"/>
              <a:t>Libraries</a:t>
            </a:r>
          </a:p>
          <a:p>
            <a:pPr lvl="1"/>
            <a:r>
              <a:rPr lang="en-US" sz="3733" dirty="0"/>
              <a:t>Python:  </a:t>
            </a:r>
            <a:r>
              <a:rPr lang="en-US" sz="3733" dirty="0" err="1"/>
              <a:t>WordNet</a:t>
            </a:r>
            <a:r>
              <a:rPr lang="en-US" sz="3733" dirty="0"/>
              <a:t>  from NLTK</a:t>
            </a:r>
          </a:p>
          <a:p>
            <a:pPr lvl="2"/>
            <a:r>
              <a:rPr lang="de-DE" sz="3733" dirty="0">
                <a:hlinkClick r:id="rId4"/>
              </a:rPr>
              <a:t>http://www.nltk.org/Home</a:t>
            </a:r>
            <a:endParaRPr lang="de-DE" sz="3733" dirty="0"/>
          </a:p>
          <a:p>
            <a:pPr lvl="1"/>
            <a:r>
              <a:rPr lang="de-DE" sz="3733" dirty="0"/>
              <a:t>Java:</a:t>
            </a:r>
          </a:p>
          <a:p>
            <a:pPr lvl="2"/>
            <a:r>
              <a:rPr lang="de-DE" sz="3733" dirty="0"/>
              <a:t>JWNL, </a:t>
            </a:r>
            <a:r>
              <a:rPr lang="de-DE" sz="3733" dirty="0" err="1"/>
              <a:t>extJWNL</a:t>
            </a:r>
            <a:r>
              <a:rPr lang="de-DE" sz="3733" dirty="0"/>
              <a:t> on </a:t>
            </a:r>
            <a:r>
              <a:rPr lang="de-DE" sz="3733" dirty="0" err="1"/>
              <a:t>sourceforge</a:t>
            </a:r>
            <a:endParaRPr lang="en-US" sz="3733" dirty="0"/>
          </a:p>
          <a:p>
            <a:pPr lvl="2"/>
            <a:endParaRPr lang="en-US" sz="3733" dirty="0"/>
          </a:p>
          <a:p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78900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Similarity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b="1" dirty="0" smtClean="0"/>
              <a:t>Synonymy</a:t>
            </a:r>
            <a:r>
              <a:rPr lang="en-US" dirty="0" smtClean="0"/>
              <a:t>: a binary relation</a:t>
            </a:r>
            <a:endParaRPr lang="en-US" dirty="0"/>
          </a:p>
          <a:p>
            <a:pPr lvl="1"/>
            <a:r>
              <a:rPr lang="en-US" dirty="0"/>
              <a:t>Two words are either synonymous or not</a:t>
            </a:r>
          </a:p>
          <a:p>
            <a:r>
              <a:rPr lang="en-US" b="1" dirty="0" smtClean="0"/>
              <a:t>Similarity </a:t>
            </a:r>
            <a:r>
              <a:rPr lang="en-US" dirty="0" smtClean="0"/>
              <a:t>(or</a:t>
            </a:r>
            <a:r>
              <a:rPr lang="en-US" b="1" dirty="0" smtClean="0"/>
              <a:t> distance</a:t>
            </a:r>
            <a:r>
              <a:rPr lang="en-US" dirty="0" smtClean="0"/>
              <a:t>): a looser metric</a:t>
            </a:r>
            <a:endParaRPr lang="en-US" dirty="0"/>
          </a:p>
          <a:p>
            <a:pPr lvl="1"/>
            <a:r>
              <a:rPr lang="en-US" dirty="0" smtClean="0"/>
              <a:t>Two </a:t>
            </a:r>
            <a:r>
              <a:rPr lang="en-US" dirty="0"/>
              <a:t>words are more </a:t>
            </a:r>
            <a:r>
              <a:rPr lang="en-US" dirty="0" smtClean="0"/>
              <a:t>similar if </a:t>
            </a:r>
            <a:r>
              <a:rPr lang="en-US" dirty="0"/>
              <a:t>they share more features of meaning</a:t>
            </a:r>
          </a:p>
          <a:p>
            <a:r>
              <a:rPr lang="en-US" dirty="0"/>
              <a:t>S</a:t>
            </a:r>
            <a:r>
              <a:rPr lang="en-US" dirty="0" smtClean="0"/>
              <a:t>imilarity is properly a relation </a:t>
            </a:r>
            <a:r>
              <a:rPr lang="en-US" dirty="0"/>
              <a:t>between </a:t>
            </a:r>
            <a:r>
              <a:rPr lang="en-US" b="1" i="1" dirty="0" smtClean="0"/>
              <a:t>senses</a:t>
            </a:r>
            <a:endParaRPr lang="en-US" i="1" dirty="0"/>
          </a:p>
          <a:p>
            <a:pPr lvl="1"/>
            <a:r>
              <a:rPr lang="en-US" dirty="0" smtClean="0"/>
              <a:t>The word “</a:t>
            </a:r>
            <a:r>
              <a:rPr lang="en-US" dirty="0" smtClean="0">
                <a:latin typeface="Courier"/>
                <a:cs typeface="Courier"/>
              </a:rPr>
              <a:t>bank</a:t>
            </a:r>
            <a:r>
              <a:rPr lang="en-US" dirty="0" smtClean="0"/>
              <a:t>” is not similar to the word “</a:t>
            </a:r>
            <a:r>
              <a:rPr lang="en-US" dirty="0" smtClean="0">
                <a:latin typeface="Courier"/>
                <a:cs typeface="Courier"/>
              </a:rPr>
              <a:t>slope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Bank</a:t>
            </a:r>
            <a:r>
              <a:rPr lang="en-US" baseline="30000" dirty="0" smtClean="0">
                <a:solidFill>
                  <a:srgbClr val="0000FF"/>
                </a:solidFill>
              </a:rPr>
              <a:t>1</a:t>
            </a:r>
            <a:r>
              <a:rPr lang="en-US" dirty="0" smtClean="0"/>
              <a:t> </a:t>
            </a:r>
            <a:r>
              <a:rPr lang="en-US" dirty="0"/>
              <a:t>is similar to </a:t>
            </a:r>
            <a:r>
              <a:rPr lang="en-US" dirty="0">
                <a:solidFill>
                  <a:srgbClr val="0000FF"/>
                </a:solidFill>
              </a:rPr>
              <a:t>fund</a:t>
            </a:r>
            <a:r>
              <a:rPr lang="en-US" baseline="30000" dirty="0">
                <a:solidFill>
                  <a:srgbClr val="0000FF"/>
                </a:solidFill>
              </a:rPr>
              <a:t>3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Bank</a:t>
            </a:r>
            <a:r>
              <a:rPr lang="en-US" baseline="30000" dirty="0">
                <a:solidFill>
                  <a:srgbClr val="0000FF"/>
                </a:solidFill>
              </a:rPr>
              <a:t>2</a:t>
            </a:r>
            <a:r>
              <a:rPr lang="en-US" dirty="0"/>
              <a:t> is similar to </a:t>
            </a:r>
            <a:r>
              <a:rPr lang="en-US" dirty="0">
                <a:solidFill>
                  <a:srgbClr val="0000FF"/>
                </a:solidFill>
              </a:rPr>
              <a:t>slope</a:t>
            </a:r>
            <a:r>
              <a:rPr lang="en-US" baseline="30000" dirty="0">
                <a:solidFill>
                  <a:srgbClr val="0000FF"/>
                </a:solidFill>
              </a:rPr>
              <a:t>5</a:t>
            </a:r>
          </a:p>
          <a:p>
            <a:r>
              <a:rPr lang="en-US" dirty="0" smtClean="0"/>
              <a:t>But we’ll compute similarity over </a:t>
            </a:r>
            <a:r>
              <a:rPr lang="en-US" dirty="0"/>
              <a:t>both words and senses</a:t>
            </a:r>
          </a:p>
        </p:txBody>
      </p:sp>
    </p:spTree>
    <p:extLst>
      <p:ext uri="{BB962C8B-B14F-4D97-AF65-F5344CB8AC3E}">
        <p14:creationId xmlns:p14="http://schemas.microsoft.com/office/powerpoint/2010/main" val="126113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word similarity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 practical component in lots of NLP tasks</a:t>
            </a:r>
          </a:p>
          <a:p>
            <a:pPr lvl="1"/>
            <a:r>
              <a:rPr lang="en-US" dirty="0" smtClean="0"/>
              <a:t>Question answering</a:t>
            </a:r>
          </a:p>
          <a:p>
            <a:pPr lvl="1"/>
            <a:r>
              <a:rPr lang="en-US" dirty="0"/>
              <a:t>Natural language </a:t>
            </a:r>
            <a:r>
              <a:rPr lang="en-US" dirty="0" smtClean="0"/>
              <a:t>generation</a:t>
            </a:r>
          </a:p>
          <a:p>
            <a:pPr lvl="1"/>
            <a:r>
              <a:rPr lang="en-US" dirty="0"/>
              <a:t>Automatic essay grading</a:t>
            </a:r>
          </a:p>
          <a:p>
            <a:pPr lvl="1"/>
            <a:r>
              <a:rPr lang="en-US" dirty="0"/>
              <a:t>Plagiarism </a:t>
            </a:r>
            <a:r>
              <a:rPr lang="en-US" dirty="0" smtClean="0"/>
              <a:t>detection</a:t>
            </a:r>
          </a:p>
          <a:p>
            <a:r>
              <a:rPr lang="en-US" dirty="0" smtClean="0"/>
              <a:t>A theoretical component in many linguistic and cognitive tasks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istorical semantics</a:t>
            </a:r>
          </a:p>
          <a:p>
            <a:pPr lvl="1"/>
            <a:r>
              <a:rPr lang="en-US" dirty="0" smtClean="0"/>
              <a:t>Models of human word learning</a:t>
            </a:r>
          </a:p>
          <a:p>
            <a:pPr lvl="1"/>
            <a:r>
              <a:rPr lang="en-US" dirty="0" smtClean="0"/>
              <a:t>Morphology and grammar induction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9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similarity and word relatedness</a:t>
            </a:r>
            <a:endParaRPr lang="en-US" dirty="0"/>
          </a:p>
        </p:txBody>
      </p:sp>
      <p:sp>
        <p:nvSpPr>
          <p:cNvPr id="82947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We often distinguish </a:t>
            </a:r>
            <a:r>
              <a:rPr lang="en-US" sz="3733" b="1" dirty="0"/>
              <a:t>word similarity  </a:t>
            </a:r>
            <a:r>
              <a:rPr lang="en-US" sz="3733" dirty="0"/>
              <a:t>from </a:t>
            </a:r>
            <a:r>
              <a:rPr lang="en-US" sz="3733" b="1" dirty="0"/>
              <a:t>word relatedness</a:t>
            </a:r>
          </a:p>
          <a:p>
            <a:pPr lvl="1">
              <a:lnSpc>
                <a:spcPct val="90000"/>
              </a:lnSpc>
            </a:pPr>
            <a:r>
              <a:rPr lang="en-US" sz="3200" b="1" dirty="0"/>
              <a:t>Similar</a:t>
            </a:r>
            <a:r>
              <a:rPr lang="en-US" sz="3200" dirty="0"/>
              <a:t> </a:t>
            </a:r>
            <a:r>
              <a:rPr lang="en-US" sz="3200" b="1" dirty="0"/>
              <a:t>words</a:t>
            </a:r>
            <a:r>
              <a:rPr lang="en-US" sz="3200" dirty="0"/>
              <a:t>: near-synonyms</a:t>
            </a:r>
          </a:p>
          <a:p>
            <a:pPr lvl="1">
              <a:lnSpc>
                <a:spcPct val="90000"/>
              </a:lnSpc>
            </a:pPr>
            <a:r>
              <a:rPr lang="en-US" sz="3200" b="1" dirty="0"/>
              <a:t>Related words</a:t>
            </a:r>
            <a:r>
              <a:rPr lang="en-US" sz="3200" dirty="0"/>
              <a:t>: can be related any way</a:t>
            </a:r>
          </a:p>
          <a:p>
            <a:pPr lvl="2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car, bicycle</a:t>
            </a:r>
            <a:r>
              <a:rPr lang="en-US" sz="3200" dirty="0"/>
              <a:t>:    </a:t>
            </a:r>
            <a:r>
              <a:rPr lang="en-US" sz="3200" b="1" dirty="0"/>
              <a:t>similar</a:t>
            </a:r>
          </a:p>
          <a:p>
            <a:pPr lvl="2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car, gasoline</a:t>
            </a:r>
            <a:r>
              <a:rPr lang="en-US" sz="3200" dirty="0"/>
              <a:t>:   </a:t>
            </a:r>
            <a:r>
              <a:rPr lang="en-US" sz="3200" b="1" dirty="0"/>
              <a:t>related</a:t>
            </a:r>
            <a:r>
              <a:rPr lang="en-US" sz="3200" dirty="0"/>
              <a:t>, not similar</a:t>
            </a:r>
          </a:p>
        </p:txBody>
      </p:sp>
    </p:spTree>
    <p:extLst>
      <p:ext uri="{BB962C8B-B14F-4D97-AF65-F5344CB8AC3E}">
        <p14:creationId xmlns:p14="http://schemas.microsoft.com/office/powerpoint/2010/main" val="150464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7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Thesaurus-based similarity algorithms</a:t>
            </a:r>
            <a:endParaRPr lang="en-US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733" b="1" dirty="0"/>
              <a:t>Thesaurus-based algorithms</a:t>
            </a:r>
          </a:p>
          <a:p>
            <a:pPr lvl="1"/>
            <a:r>
              <a:rPr lang="en-US" sz="3200" b="1" dirty="0"/>
              <a:t>Are words “nearby” in </a:t>
            </a:r>
            <a:r>
              <a:rPr lang="en-US" sz="3200" b="1" dirty="0" err="1"/>
              <a:t>hypernym</a:t>
            </a:r>
            <a:r>
              <a:rPr lang="en-US" sz="3200" b="1" dirty="0"/>
              <a:t> hierarchy?</a:t>
            </a:r>
          </a:p>
          <a:p>
            <a:pPr lvl="1"/>
            <a:r>
              <a:rPr lang="en-US" sz="3200" b="1" dirty="0"/>
              <a:t>Do words have similar glosses (definitions)?</a:t>
            </a:r>
          </a:p>
          <a:p>
            <a:r>
              <a:rPr lang="en-US" sz="3733" dirty="0"/>
              <a:t>Distributional algorithms</a:t>
            </a:r>
          </a:p>
          <a:p>
            <a:pPr lvl="1"/>
            <a:r>
              <a:rPr lang="en-US" sz="3200" dirty="0"/>
              <a:t>Do words have similar distributional contexts</a:t>
            </a:r>
            <a:r>
              <a:rPr lang="en-US" sz="3200" dirty="0" smtClean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6714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816" y="177800"/>
            <a:ext cx="6079000" cy="3772429"/>
          </a:xfrm>
          <a:prstGeom prst="rect">
            <a:avLst/>
          </a:prstGeom>
        </p:spPr>
      </p:pic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Path based similarity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01600" y="3937000"/>
            <a:ext cx="8229600" cy="2946400"/>
          </a:xfrm>
        </p:spPr>
        <p:txBody>
          <a:bodyPr/>
          <a:lstStyle/>
          <a:p>
            <a:r>
              <a:rPr lang="en-US" dirty="0"/>
              <a:t>Two </a:t>
            </a:r>
            <a:r>
              <a:rPr lang="en-US" dirty="0" smtClean="0"/>
              <a:t>concepts (senses/</a:t>
            </a:r>
            <a:r>
              <a:rPr lang="en-US" dirty="0" err="1" smtClean="0"/>
              <a:t>synsets</a:t>
            </a:r>
            <a:r>
              <a:rPr lang="en-US" dirty="0" smtClean="0"/>
              <a:t>) are </a:t>
            </a:r>
            <a:r>
              <a:rPr lang="en-US" dirty="0"/>
              <a:t>similar if </a:t>
            </a:r>
            <a:r>
              <a:rPr lang="en-US" dirty="0" smtClean="0"/>
              <a:t>they are near each other in the thesaurus </a:t>
            </a:r>
            <a:r>
              <a:rPr lang="en-US" dirty="0"/>
              <a:t>hierarchy </a:t>
            </a:r>
            <a:endParaRPr lang="en-US" dirty="0" smtClean="0"/>
          </a:p>
          <a:p>
            <a:pPr lvl="1"/>
            <a:r>
              <a:rPr lang="en-US" dirty="0" smtClean="0"/>
              <a:t>=have a short </a:t>
            </a:r>
            <a:r>
              <a:rPr lang="en-US" dirty="0"/>
              <a:t>path between </a:t>
            </a:r>
            <a:r>
              <a:rPr lang="en-US" dirty="0" smtClean="0"/>
              <a:t>them</a:t>
            </a:r>
          </a:p>
          <a:p>
            <a:pPr lvl="1"/>
            <a:r>
              <a:rPr lang="en-US" dirty="0" smtClean="0"/>
              <a:t>concepts have path 1 to themselves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2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Refinements to path-based similarity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FF"/>
                </a:solidFill>
                <a:latin typeface="Times New Roman"/>
                <a:cs typeface="Times New Roman"/>
              </a:rPr>
              <a:t>pathlen</a:t>
            </a:r>
            <a:r>
              <a:rPr lang="en-US" dirty="0" smtClean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lang="en-US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lang="en-US" i="1" baseline="-250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i="1" baseline="-250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dirty="0" smtClean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lang="en-US" dirty="0" smtClean="0"/>
              <a:t>= 1 + number of edges in the shortest path in the hypernym graph between sense nodes 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dirty="0" smtClean="0"/>
              <a:t> and </a:t>
            </a:r>
            <a:r>
              <a:rPr lang="en-US" i="1" dirty="0" smtClean="0"/>
              <a:t>c</a:t>
            </a:r>
            <a:r>
              <a:rPr lang="en-US" i="1" baseline="-25000" dirty="0" smtClean="0"/>
              <a:t>2</a:t>
            </a:r>
            <a:endParaRPr lang="en-US" dirty="0" smtClean="0"/>
          </a:p>
          <a:p>
            <a:endParaRPr lang="en-US" sz="3733" i="1" baseline="-25000" dirty="0"/>
          </a:p>
          <a:p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simpath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lang="en-US" sz="3733" dirty="0">
                <a:latin typeface="Times New Roman"/>
                <a:cs typeface="Times New Roman"/>
              </a:rPr>
              <a:t>= </a:t>
            </a:r>
            <a:endParaRPr lang="en-US" sz="3733" dirty="0" smtClean="0">
              <a:latin typeface="Times New Roman"/>
              <a:cs typeface="Times New Roman"/>
            </a:endParaRPr>
          </a:p>
          <a:p>
            <a:pPr lvl="1"/>
            <a:r>
              <a:rPr lang="en-US" sz="3333" dirty="0" smtClean="0">
                <a:latin typeface="Times New Roman"/>
                <a:cs typeface="Times New Roman"/>
              </a:rPr>
              <a:t>ranges from 0 to 1</a:t>
            </a:r>
            <a:endParaRPr lang="en-US" sz="3333" dirty="0">
              <a:latin typeface="Times New Roman"/>
              <a:cs typeface="Times New Roman"/>
            </a:endParaRPr>
          </a:p>
          <a:p>
            <a:endParaRPr lang="en-US" sz="3733" dirty="0">
              <a:latin typeface="Times New Roman"/>
              <a:cs typeface="Times New Roman"/>
            </a:endParaRPr>
          </a:p>
          <a:p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wordsim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(w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,w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 =   max</a:t>
            </a:r>
            <a:r>
              <a:rPr lang="en-US" sz="2400" dirty="0">
                <a:latin typeface="Times New Roman"/>
                <a:cs typeface="Times New Roman"/>
              </a:rPr>
              <a:t>         </a:t>
            </a:r>
            <a:r>
              <a:rPr lang="en-US" sz="3733" dirty="0" err="1" smtClean="0">
                <a:latin typeface="Times New Roman"/>
                <a:cs typeface="Times New Roman"/>
              </a:rPr>
              <a:t>simpath</a:t>
            </a:r>
            <a:r>
              <a:rPr lang="en-US" sz="3733" dirty="0" smtClean="0">
                <a:latin typeface="Times New Roman"/>
                <a:cs typeface="Times New Roman"/>
              </a:rPr>
              <a:t>(</a:t>
            </a:r>
            <a:r>
              <a:rPr lang="en-US" sz="3733" i="1" dirty="0" smtClean="0">
                <a:latin typeface="Times New Roman"/>
                <a:cs typeface="Times New Roman"/>
              </a:rPr>
              <a:t>c</a:t>
            </a:r>
            <a:r>
              <a:rPr lang="en-US" sz="3733" i="1" baseline="-25000" dirty="0" smtClean="0">
                <a:latin typeface="Times New Roman"/>
                <a:cs typeface="Times New Roman"/>
              </a:rPr>
              <a:t>1</a:t>
            </a:r>
            <a:r>
              <a:rPr lang="en-US" sz="3733" i="1" dirty="0" smtClean="0">
                <a:latin typeface="Times New Roman"/>
                <a:cs typeface="Times New Roman"/>
              </a:rPr>
              <a:t>,c</a:t>
            </a:r>
            <a:r>
              <a:rPr lang="en-US" sz="3733" i="1" baseline="-25000" dirty="0" smtClean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68800" y="5345966"/>
            <a:ext cx="20377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c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  <a:sym typeface="Symbol" charset="2"/>
              </a:rPr>
              <a:t></a:t>
            </a:r>
            <a:r>
              <a:rPr lang="en-US" sz="2400" dirty="0">
                <a:latin typeface="Times New Roman"/>
                <a:cs typeface="Times New Roman"/>
              </a:rPr>
              <a:t>senses(w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),</a:t>
            </a:r>
          </a:p>
          <a:p>
            <a:r>
              <a:rPr lang="en-US" sz="2400" dirty="0" smtClean="0">
                <a:latin typeface="Times New Roman"/>
                <a:cs typeface="Times New Roman"/>
              </a:rPr>
              <a:t>c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  <a:sym typeface="Symbol" charset="2"/>
              </a:rPr>
              <a:t></a:t>
            </a:r>
            <a:r>
              <a:rPr lang="en-US" sz="2400" dirty="0">
                <a:latin typeface="Times New Roman"/>
                <a:cs typeface="Times New Roman"/>
              </a:rPr>
              <a:t>senses(w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</a:t>
            </a:r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303566"/>
              </p:ext>
            </p:extLst>
          </p:nvPr>
        </p:nvGraphicFramePr>
        <p:xfrm>
          <a:off x="4368800" y="2640277"/>
          <a:ext cx="2761129" cy="1303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9" name="Equation" r:id="rId3" imgW="914400" imgH="431800" progId="Equation.3">
                  <p:embed/>
                </p:oleObj>
              </mc:Choice>
              <mc:Fallback>
                <p:oleObj name="Equation" r:id="rId3" imgW="914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68800" y="2640277"/>
                        <a:ext cx="2761129" cy="1303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40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983" y="1498600"/>
            <a:ext cx="6079000" cy="37724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path-based similarity</a:t>
            </a:r>
            <a:br>
              <a:rPr lang="en-US" dirty="0" smtClean="0"/>
            </a:br>
            <a:r>
              <a:rPr lang="en-US" sz="3733" dirty="0" err="1">
                <a:latin typeface="Times New Roman"/>
                <a:cs typeface="Times New Roman"/>
              </a:rPr>
              <a:t>simpath</a:t>
            </a:r>
            <a:r>
              <a:rPr lang="en-US" sz="3733" dirty="0">
                <a:latin typeface="Times New Roman"/>
                <a:cs typeface="Times New Roman"/>
              </a:rPr>
              <a:t>(</a:t>
            </a:r>
            <a:r>
              <a:rPr lang="en-US" sz="3733" i="1" dirty="0"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latin typeface="Times New Roman"/>
                <a:cs typeface="Times New Roman"/>
              </a:rPr>
              <a:t>1</a:t>
            </a:r>
            <a:r>
              <a:rPr lang="en-US" sz="3733" i="1" dirty="0"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 = 1/</a:t>
            </a:r>
            <a:r>
              <a:rPr lang="en-US" sz="3733" dirty="0" err="1">
                <a:latin typeface="Times New Roman"/>
                <a:cs typeface="Times New Roman"/>
              </a:rPr>
              <a:t>pathlen</a:t>
            </a:r>
            <a:r>
              <a:rPr lang="en-US" sz="3733" dirty="0">
                <a:latin typeface="Times New Roman"/>
                <a:cs typeface="Times New Roman"/>
              </a:rPr>
              <a:t>(</a:t>
            </a:r>
            <a:r>
              <a:rPr lang="en-US" sz="3733" i="1" dirty="0"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latin typeface="Times New Roman"/>
                <a:cs typeface="Times New Roman"/>
              </a:rPr>
              <a:t>1</a:t>
            </a:r>
            <a:r>
              <a:rPr lang="en-US" sz="3733" i="1" dirty="0"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</a:t>
            </a:r>
            <a:endParaRPr lang="en-US" sz="3733" baseline="300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3937000"/>
            <a:ext cx="11379200" cy="2641600"/>
          </a:xfrm>
        </p:spPr>
        <p:txBody>
          <a:bodyPr/>
          <a:lstStyle/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nickel,coin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1/2 = .5</a:t>
            </a:r>
            <a:endParaRPr lang="en-US" sz="2933" baseline="300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fund,budget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1/2 = .5</a:t>
            </a: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nickel,currency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1/4 = .25</a:t>
            </a: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nickel,money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1/6 = .17</a:t>
            </a:r>
          </a:p>
          <a:p>
            <a:pPr marL="0" indent="0">
              <a:buNone/>
            </a:pPr>
            <a:r>
              <a:rPr lang="en-US" sz="2933" dirty="0" err="1" smtClean="0">
                <a:solidFill>
                  <a:srgbClr val="0000FF"/>
                </a:solidFill>
              </a:rPr>
              <a:t>simpath</a:t>
            </a:r>
            <a:r>
              <a:rPr lang="en-US" sz="2933" dirty="0" smtClean="0">
                <a:solidFill>
                  <a:srgbClr val="0000FF"/>
                </a:solidFill>
              </a:rPr>
              <a:t>(</a:t>
            </a:r>
            <a:r>
              <a:rPr lang="en-US" sz="2933" i="1" dirty="0" err="1" smtClean="0">
                <a:solidFill>
                  <a:srgbClr val="0000FF"/>
                </a:solidFill>
              </a:rPr>
              <a:t>nickel,standard</a:t>
            </a:r>
            <a:r>
              <a:rPr lang="en-US" sz="2933" dirty="0" smtClean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1/6 = .17 </a:t>
            </a:r>
          </a:p>
          <a:p>
            <a:endParaRPr lang="en-US" sz="3733" dirty="0"/>
          </a:p>
          <a:p>
            <a:endParaRPr lang="en-US" sz="3733" dirty="0"/>
          </a:p>
          <a:p>
            <a:endParaRPr lang="en-US" sz="3733" dirty="0"/>
          </a:p>
        </p:txBody>
      </p:sp>
    </p:spTree>
    <p:extLst>
      <p:ext uri="{BB962C8B-B14F-4D97-AF65-F5344CB8AC3E}">
        <p14:creationId xmlns:p14="http://schemas.microsoft.com/office/powerpoint/2010/main" val="126286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with basic path-based similarity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074400" cy="4445000"/>
          </a:xfrm>
        </p:spPr>
        <p:txBody>
          <a:bodyPr/>
          <a:lstStyle/>
          <a:p>
            <a:r>
              <a:rPr lang="en-US" sz="3733" dirty="0"/>
              <a:t>Assumes each link represents a uniform distance</a:t>
            </a:r>
          </a:p>
          <a:p>
            <a:pPr lvl="1"/>
            <a:r>
              <a:rPr lang="en-US" sz="3200" dirty="0"/>
              <a:t>But </a:t>
            </a:r>
            <a:r>
              <a:rPr lang="en-US" sz="3200" i="1" dirty="0"/>
              <a:t>nickel</a:t>
            </a:r>
            <a:r>
              <a:rPr lang="en-US" sz="3200" dirty="0"/>
              <a:t> to </a:t>
            </a:r>
            <a:r>
              <a:rPr lang="en-US" sz="3200" i="1" dirty="0"/>
              <a:t>money</a:t>
            </a:r>
            <a:r>
              <a:rPr lang="en-US" sz="3200" dirty="0"/>
              <a:t> seems to us to be closer than </a:t>
            </a:r>
            <a:r>
              <a:rPr lang="en-US" sz="3200" i="1" dirty="0"/>
              <a:t>nickel</a:t>
            </a:r>
            <a:r>
              <a:rPr lang="en-US" sz="3200" dirty="0"/>
              <a:t> to </a:t>
            </a:r>
            <a:r>
              <a:rPr lang="en-US" sz="3200" i="1" dirty="0"/>
              <a:t>standard</a:t>
            </a:r>
          </a:p>
          <a:p>
            <a:pPr lvl="1"/>
            <a:r>
              <a:rPr lang="en-US" sz="3200" dirty="0"/>
              <a:t>Nodes high in the hierarchy are very abstract</a:t>
            </a:r>
          </a:p>
          <a:p>
            <a:r>
              <a:rPr lang="en-US" sz="3733" dirty="0"/>
              <a:t>We instead want a metric that</a:t>
            </a:r>
          </a:p>
          <a:p>
            <a:pPr lvl="1"/>
            <a:r>
              <a:rPr lang="en-US" dirty="0" smtClean="0"/>
              <a:t>Represents </a:t>
            </a:r>
            <a:r>
              <a:rPr lang="en-US" dirty="0"/>
              <a:t>the cost of each edge </a:t>
            </a:r>
            <a:r>
              <a:rPr lang="en-US" dirty="0" smtClean="0"/>
              <a:t>independently</a:t>
            </a:r>
          </a:p>
          <a:p>
            <a:pPr lvl="1"/>
            <a:r>
              <a:rPr lang="en-US" dirty="0" smtClean="0"/>
              <a:t>Words connected only through abstract nodes are less similar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4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 metrics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671820"/>
            <a:ext cx="11379200" cy="5156200"/>
          </a:xfrm>
        </p:spPr>
        <p:txBody>
          <a:bodyPr>
            <a:normAutofit/>
          </a:bodyPr>
          <a:lstStyle/>
          <a:p>
            <a:r>
              <a:rPr lang="en-US" sz="3200" dirty="0"/>
              <a:t>Let’s define </a:t>
            </a:r>
            <a:r>
              <a:rPr lang="en-US" sz="3200" dirty="0">
                <a:latin typeface="Times New Roman"/>
                <a:cs typeface="Times New Roman"/>
              </a:rPr>
              <a:t>P</a:t>
            </a:r>
            <a:r>
              <a:rPr lang="en-US" sz="3200" dirty="0" smtClean="0">
                <a:latin typeface="Times New Roman"/>
                <a:cs typeface="Times New Roman"/>
              </a:rPr>
              <a:t>(c) </a:t>
            </a:r>
            <a:r>
              <a:rPr lang="en-US" sz="3200" dirty="0" smtClean="0"/>
              <a:t>as:</a:t>
            </a:r>
            <a:endParaRPr lang="en-US" sz="3200" dirty="0"/>
          </a:p>
          <a:p>
            <a:pPr lvl="1"/>
            <a:r>
              <a:rPr lang="en-US" sz="2800" dirty="0"/>
              <a:t>The probability that a randomly selected word in a corpus is an instance of concept </a:t>
            </a:r>
            <a:r>
              <a:rPr lang="en-US" sz="2800" i="1" dirty="0">
                <a:latin typeface="Times New Roman"/>
                <a:cs typeface="Times New Roman"/>
              </a:rPr>
              <a:t>c</a:t>
            </a:r>
            <a:endParaRPr lang="en-US" sz="2800" dirty="0">
              <a:latin typeface="Times New Roman"/>
              <a:cs typeface="Times New Roman"/>
            </a:endParaRPr>
          </a:p>
          <a:p>
            <a:pPr lvl="1"/>
            <a:r>
              <a:rPr lang="en-US" sz="2800" dirty="0" smtClean="0"/>
              <a:t>For a given concept, each observed noun is either</a:t>
            </a:r>
          </a:p>
          <a:p>
            <a:pPr lvl="3"/>
            <a:r>
              <a:rPr lang="en-US" sz="2400" dirty="0" smtClean="0"/>
              <a:t> a member of that concept  with probability </a:t>
            </a:r>
            <a:r>
              <a:rPr lang="en-US" sz="2400" dirty="0" smtClean="0">
                <a:latin typeface="Times New Roman"/>
                <a:cs typeface="Times New Roman"/>
              </a:rPr>
              <a:t>P(c)</a:t>
            </a:r>
          </a:p>
          <a:p>
            <a:pPr lvl="3"/>
            <a:r>
              <a:rPr lang="en-US" sz="2400" dirty="0" smtClean="0"/>
              <a:t>not a member of that concept with probability </a:t>
            </a:r>
            <a:r>
              <a:rPr lang="en-US" sz="2400" dirty="0" smtClean="0">
                <a:latin typeface="Times New Roman"/>
                <a:cs typeface="Times New Roman"/>
              </a:rPr>
              <a:t>1-P(c)</a:t>
            </a:r>
            <a:endParaRPr lang="en-US" sz="2000" dirty="0">
              <a:latin typeface="Times New Roman"/>
              <a:cs typeface="Times New Roman"/>
            </a:endParaRPr>
          </a:p>
          <a:p>
            <a:pPr lvl="1"/>
            <a:r>
              <a:rPr lang="en-US" sz="2800" dirty="0" smtClean="0"/>
              <a:t>All words are members of the root node (Entity)</a:t>
            </a:r>
            <a:endParaRPr lang="en-US" sz="2800" dirty="0"/>
          </a:p>
          <a:p>
            <a:pPr lvl="2"/>
            <a:r>
              <a:rPr lang="en-US" sz="2400" dirty="0">
                <a:latin typeface="Times New Roman"/>
                <a:cs typeface="Times New Roman"/>
              </a:rPr>
              <a:t>P(root)=1</a:t>
            </a:r>
          </a:p>
          <a:p>
            <a:pPr lvl="1"/>
            <a:r>
              <a:rPr lang="en-US" sz="2800" dirty="0"/>
              <a:t>The lower a node in </a:t>
            </a:r>
            <a:r>
              <a:rPr lang="en-US" sz="2800" dirty="0" smtClean="0"/>
              <a:t>hierarchy</a:t>
            </a:r>
            <a:r>
              <a:rPr lang="en-US" sz="2800" dirty="0"/>
              <a:t>, the lower its probability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01" y="1092201"/>
            <a:ext cx="162559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 err="1"/>
              <a:t>Resnik</a:t>
            </a:r>
            <a:r>
              <a:rPr lang="en-US" sz="1867" dirty="0"/>
              <a:t> 1995</a:t>
            </a:r>
          </a:p>
        </p:txBody>
      </p:sp>
    </p:spTree>
    <p:extLst>
      <p:ext uri="{BB962C8B-B14F-4D97-AF65-F5344CB8AC3E}">
        <p14:creationId xmlns:p14="http://schemas.microsoft.com/office/powerpoint/2010/main" val="11890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Synonymy: two words are (roughly) interchangeable)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Semantic similarity (distance): two words are somehow "related"</a:t>
            </a:r>
          </a:p>
          <a:p>
            <a:pPr lvl="1"/>
            <a:r>
              <a:rPr lang="en-US" dirty="0" smtClean="0"/>
              <a:t>Sometimes there's a clear lexical semantic relationship, often not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955" y="2367601"/>
            <a:ext cx="2874720" cy="17742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942" y="5242560"/>
            <a:ext cx="2097454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>
          <a:xfrm>
            <a:off x="1727200" y="2794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</a:t>
            </a:r>
          </a:p>
        </p:txBody>
      </p:sp>
      <p:sp>
        <p:nvSpPr>
          <p:cNvPr id="88068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-101600" y="2006600"/>
            <a:ext cx="11379200" cy="4445000"/>
          </a:xfrm>
        </p:spPr>
        <p:txBody>
          <a:bodyPr/>
          <a:lstStyle/>
          <a:p>
            <a:r>
              <a:rPr lang="en-US" dirty="0"/>
              <a:t>Train by counting in a corpus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instance of </a:t>
            </a:r>
            <a:r>
              <a:rPr lang="en-US" dirty="0" smtClean="0">
                <a:latin typeface="Courier"/>
                <a:cs typeface="Courier"/>
              </a:rPr>
              <a:t>hill</a:t>
            </a:r>
            <a:r>
              <a:rPr lang="en-US" dirty="0" smtClean="0"/>
              <a:t> counts </a:t>
            </a:r>
            <a:r>
              <a:rPr lang="en-US" dirty="0"/>
              <a:t>toward frequency </a:t>
            </a:r>
          </a:p>
          <a:p>
            <a:pPr marL="609585" lvl="1" indent="0">
              <a:buNone/>
            </a:pPr>
            <a:r>
              <a:rPr lang="en-US" dirty="0" smtClean="0"/>
              <a:t>of </a:t>
            </a:r>
            <a:r>
              <a:rPr lang="en-US" i="1" dirty="0" smtClean="0"/>
              <a:t>natural elevation</a:t>
            </a:r>
            <a:r>
              <a:rPr lang="en-US" dirty="0" smtClean="0"/>
              <a:t>, </a:t>
            </a:r>
            <a:r>
              <a:rPr lang="en-US" i="1" dirty="0" smtClean="0"/>
              <a:t>geological formation</a:t>
            </a:r>
            <a:r>
              <a:rPr lang="en-US" dirty="0" smtClean="0"/>
              <a:t>, </a:t>
            </a:r>
            <a:r>
              <a:rPr lang="en-US" i="1" dirty="0" smtClean="0"/>
              <a:t>entity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  <a:p>
            <a:pPr lvl="1"/>
            <a:r>
              <a:rPr lang="en-US" dirty="0" smtClean="0"/>
              <a:t>Let </a:t>
            </a:r>
            <a:r>
              <a:rPr lang="en-US" dirty="0" smtClean="0">
                <a:latin typeface="Times New Roman"/>
                <a:cs typeface="Times New Roman"/>
              </a:rPr>
              <a:t>words(c) </a:t>
            </a:r>
            <a:r>
              <a:rPr lang="en-US" dirty="0" smtClean="0"/>
              <a:t>be the set of all words that are children of node c, +c</a:t>
            </a:r>
          </a:p>
          <a:p>
            <a:pPr lvl="2"/>
            <a:r>
              <a:rPr lang="en-US" sz="2400" dirty="0"/>
              <a:t>words(“geo-formation”) =</a:t>
            </a:r>
            <a:r>
              <a:rPr lang="en-US" sz="2400" dirty="0">
                <a:solidFill>
                  <a:srgbClr val="0000FF"/>
                </a:solidFill>
              </a:rPr>
              <a:t> {</a:t>
            </a:r>
            <a:r>
              <a:rPr lang="en-US" sz="2400" dirty="0" err="1">
                <a:solidFill>
                  <a:srgbClr val="0000FF"/>
                </a:solidFill>
              </a:rPr>
              <a:t>hill,ridge,grotto,coast,cave,shore,natural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elevation, geo-formation}</a:t>
            </a:r>
            <a:endParaRPr lang="en-US" sz="2400" dirty="0">
              <a:solidFill>
                <a:srgbClr val="0000FF"/>
              </a:solidFill>
            </a:endParaRPr>
          </a:p>
          <a:p>
            <a:pPr lvl="2"/>
            <a:r>
              <a:rPr lang="en-US" sz="2400" dirty="0"/>
              <a:t>words(“natural elevation”) = </a:t>
            </a:r>
            <a:r>
              <a:rPr lang="en-US" sz="2400" dirty="0">
                <a:solidFill>
                  <a:srgbClr val="0000FF"/>
                </a:solidFill>
              </a:rPr>
              <a:t>{hill, </a:t>
            </a:r>
            <a:r>
              <a:rPr lang="en-US" sz="2400" dirty="0" smtClean="0">
                <a:solidFill>
                  <a:srgbClr val="0000FF"/>
                </a:solidFill>
              </a:rPr>
              <a:t>ridge, natural elevation}</a:t>
            </a:r>
            <a:endParaRPr lang="en-US" sz="2400" dirty="0">
              <a:solidFill>
                <a:srgbClr val="0000FF"/>
              </a:solidFill>
            </a:endParaRP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8066" name="Object 2"/>
          <p:cNvGraphicFramePr>
            <a:graphicFrameLocks noChangeAspect="1"/>
          </p:cNvGraphicFramePr>
          <p:nvPr>
            <p:extLst/>
          </p:nvPr>
        </p:nvGraphicFramePr>
        <p:xfrm>
          <a:off x="1524001" y="5257801"/>
          <a:ext cx="4029300" cy="1452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3" name="Equation" r:id="rId4" imgW="1587500" imgH="571500" progId="Equation.3">
                  <p:embed/>
                </p:oleObj>
              </mc:Choice>
              <mc:Fallback>
                <p:oleObj name="Equation" r:id="rId4" imgW="15875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1" y="5257801"/>
                        <a:ext cx="4029300" cy="14520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8073" name="Group 88072"/>
          <p:cNvGrpSpPr/>
          <p:nvPr/>
        </p:nvGrpSpPr>
        <p:grpSpPr>
          <a:xfrm>
            <a:off x="7888159" y="76201"/>
            <a:ext cx="4238812" cy="3392508"/>
            <a:chOff x="5486400" y="297418"/>
            <a:chExt cx="3179109" cy="2544381"/>
          </a:xfrm>
        </p:grpSpPr>
        <p:sp>
          <p:nvSpPr>
            <p:cNvPr id="2" name="TextBox 1"/>
            <p:cNvSpPr txBox="1"/>
            <p:nvPr/>
          </p:nvSpPr>
          <p:spPr>
            <a:xfrm>
              <a:off x="6172200" y="1276350"/>
              <a:ext cx="207879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geological-formation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001000" y="1885950"/>
              <a:ext cx="66450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shore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715000" y="2495550"/>
              <a:ext cx="41862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hill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86400" y="1885950"/>
              <a:ext cx="172340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natural elevation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13095" y="2495550"/>
              <a:ext cx="63065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coast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239000" y="1885950"/>
              <a:ext cx="55890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cave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162800" y="2495550"/>
              <a:ext cx="71500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grotto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00800" y="2495550"/>
              <a:ext cx="61516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ridge</a:t>
              </a:r>
            </a:p>
          </p:txBody>
        </p:sp>
        <p:cxnSp>
          <p:nvCxnSpPr>
            <p:cNvPr id="7" name="Straight Connector 6"/>
            <p:cNvCxnSpPr>
              <a:stCxn id="2" idx="2"/>
              <a:endCxn id="9" idx="0"/>
            </p:cNvCxnSpPr>
            <p:nvPr/>
          </p:nvCxnSpPr>
          <p:spPr bwMode="auto">
            <a:xfrm flipH="1">
              <a:off x="6348103" y="1622599"/>
              <a:ext cx="863493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2" idx="2"/>
              <a:endCxn id="3" idx="0"/>
            </p:cNvCxnSpPr>
            <p:nvPr/>
          </p:nvCxnSpPr>
          <p:spPr bwMode="auto">
            <a:xfrm>
              <a:off x="7211596" y="1622599"/>
              <a:ext cx="1121659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>
              <a:stCxn id="9" idx="2"/>
              <a:endCxn id="4" idx="0"/>
            </p:cNvCxnSpPr>
            <p:nvPr/>
          </p:nvCxnSpPr>
          <p:spPr bwMode="auto">
            <a:xfrm flipH="1">
              <a:off x="5924313" y="2232199"/>
              <a:ext cx="423790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2" idx="2"/>
              <a:endCxn id="11" idx="0"/>
            </p:cNvCxnSpPr>
            <p:nvPr/>
          </p:nvCxnSpPr>
          <p:spPr bwMode="auto">
            <a:xfrm>
              <a:off x="7211596" y="1622599"/>
              <a:ext cx="306856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9" idx="2"/>
              <a:endCxn id="13" idx="0"/>
            </p:cNvCxnSpPr>
            <p:nvPr/>
          </p:nvCxnSpPr>
          <p:spPr bwMode="auto">
            <a:xfrm>
              <a:off x="6348103" y="2232199"/>
              <a:ext cx="360282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>
              <a:stCxn id="11" idx="2"/>
              <a:endCxn id="12" idx="0"/>
            </p:cNvCxnSpPr>
            <p:nvPr/>
          </p:nvCxnSpPr>
          <p:spPr bwMode="auto">
            <a:xfrm>
              <a:off x="7518452" y="2232199"/>
              <a:ext cx="1851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3" idx="2"/>
              <a:endCxn id="10" idx="0"/>
            </p:cNvCxnSpPr>
            <p:nvPr/>
          </p:nvCxnSpPr>
          <p:spPr bwMode="auto">
            <a:xfrm flipH="1">
              <a:off x="8328422" y="2232199"/>
              <a:ext cx="4832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7086600" y="742950"/>
              <a:ext cx="298400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…</a:t>
              </a:r>
            </a:p>
          </p:txBody>
        </p:sp>
        <p:cxnSp>
          <p:nvCxnSpPr>
            <p:cNvPr id="36" name="Straight Connector 35"/>
            <p:cNvCxnSpPr>
              <a:stCxn id="34" idx="2"/>
              <a:endCxn id="2" idx="0"/>
            </p:cNvCxnSpPr>
            <p:nvPr/>
          </p:nvCxnSpPr>
          <p:spPr bwMode="auto">
            <a:xfrm flipH="1">
              <a:off x="7211596" y="1089199"/>
              <a:ext cx="24205" cy="1871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41" name="TextBox 40"/>
            <p:cNvSpPr txBox="1"/>
            <p:nvPr/>
          </p:nvSpPr>
          <p:spPr>
            <a:xfrm>
              <a:off x="6890939" y="297418"/>
              <a:ext cx="68465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entity</a:t>
              </a:r>
            </a:p>
          </p:txBody>
        </p:sp>
        <p:cxnSp>
          <p:nvCxnSpPr>
            <p:cNvPr id="42" name="Straight Connector 41"/>
            <p:cNvCxnSpPr>
              <a:stCxn id="41" idx="2"/>
              <a:endCxn id="34" idx="0"/>
            </p:cNvCxnSpPr>
            <p:nvPr/>
          </p:nvCxnSpPr>
          <p:spPr bwMode="auto">
            <a:xfrm>
              <a:off x="7233269" y="643667"/>
              <a:ext cx="2531" cy="99284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TextBox 4"/>
          <p:cNvSpPr txBox="1"/>
          <p:nvPr/>
        </p:nvSpPr>
        <p:spPr>
          <a:xfrm>
            <a:off x="6096000" y="6245759"/>
            <a:ext cx="24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words in the corpus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9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0" y="990600"/>
            <a:ext cx="10871200" cy="4572000"/>
          </a:xfrm>
        </p:spPr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</a:t>
            </a:r>
            <a:r>
              <a:rPr lang="en-US" dirty="0" smtClean="0"/>
              <a:t>hierarchy </a:t>
            </a:r>
            <a:r>
              <a:rPr lang="en-US" dirty="0"/>
              <a:t>augmented with probabilities P</a:t>
            </a:r>
            <a:r>
              <a:rPr lang="en-US" dirty="0" smtClean="0"/>
              <a:t>(c)</a:t>
            </a:r>
            <a:endParaRPr lang="en-US" dirty="0"/>
          </a:p>
        </p:txBody>
      </p:sp>
      <p:pic>
        <p:nvPicPr>
          <p:cNvPr id="89092" name="Picture 4" descr="dekang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6801" y="2413001"/>
            <a:ext cx="6392303" cy="4096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4165601" y="1600200"/>
            <a:ext cx="727282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D. Lin. 1998. An Information-Theoretic Definition of Similarity. ICML 1998</a:t>
            </a:r>
          </a:p>
        </p:txBody>
      </p:sp>
    </p:spTree>
    <p:extLst>
      <p:ext uri="{BB962C8B-B14F-4D97-AF65-F5344CB8AC3E}">
        <p14:creationId xmlns:p14="http://schemas.microsoft.com/office/powerpoint/2010/main" val="174542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ekang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26717" y="1193801"/>
            <a:ext cx="4965284" cy="3181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-25400"/>
            <a:ext cx="9956800" cy="990600"/>
          </a:xfrm>
        </p:spPr>
        <p:txBody>
          <a:bodyPr/>
          <a:lstStyle/>
          <a:p>
            <a:r>
              <a:rPr lang="en-US" dirty="0"/>
              <a:t>Information content: definitions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7112000" cy="3962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4267" dirty="0"/>
              <a:t>Information content:</a:t>
            </a:r>
          </a:p>
          <a:p>
            <a:pPr marL="609585" lvl="1" indent="0">
              <a:buNone/>
            </a:pP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IC(c) </a:t>
            </a:r>
            <a:r>
              <a:rPr lang="en-US" sz="3733" dirty="0">
                <a:latin typeface="Times New Roman"/>
                <a:cs typeface="Times New Roman"/>
              </a:rPr>
              <a:t>= -log P(c)</a:t>
            </a:r>
          </a:p>
          <a:p>
            <a:pPr>
              <a:lnSpc>
                <a:spcPct val="90000"/>
              </a:lnSpc>
            </a:pPr>
            <a:r>
              <a:rPr lang="en-US" sz="4267" dirty="0"/>
              <a:t>Most informative </a:t>
            </a:r>
            <a:r>
              <a:rPr lang="en-US" sz="4267" dirty="0" err="1"/>
              <a:t>subsumer</a:t>
            </a:r>
            <a:r>
              <a:rPr lang="en-US" sz="4267" dirty="0"/>
              <a:t> </a:t>
            </a:r>
            <a:r>
              <a:rPr lang="en-US" sz="3733" dirty="0"/>
              <a:t>(Lowest common </a:t>
            </a:r>
            <a:r>
              <a:rPr lang="en-US" sz="3733" dirty="0" err="1"/>
              <a:t>subsumer</a:t>
            </a:r>
            <a:r>
              <a:rPr lang="en-US" sz="3733" dirty="0"/>
              <a:t>)</a:t>
            </a:r>
          </a:p>
          <a:p>
            <a:pPr marL="609585" lvl="1" indent="0">
              <a:buNone/>
            </a:pP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LCS(c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= </a:t>
            </a:r>
          </a:p>
          <a:p>
            <a:pPr marL="609585" lvl="1" indent="0">
              <a:buNone/>
            </a:pPr>
            <a:r>
              <a:rPr lang="en-US" sz="3733" dirty="0"/>
              <a:t>The most informative (lowest) node in the hierarchy subsuming both c</a:t>
            </a:r>
            <a:r>
              <a:rPr lang="en-US" sz="3733" baseline="-25000" dirty="0"/>
              <a:t>1</a:t>
            </a:r>
            <a:r>
              <a:rPr lang="en-US" sz="3733" dirty="0"/>
              <a:t> and c</a:t>
            </a:r>
            <a:r>
              <a:rPr lang="en-US" sz="3733" baseline="-25000" dirty="0"/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113501" y="1100905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1.3 bits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79799" y="2202134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5.9 bits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54537" y="4465594"/>
            <a:ext cx="1252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15.7 bits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78199" y="2874090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9.1 </a:t>
            </a:r>
            <a:r>
              <a:rPr lang="en-US" sz="2400" dirty="0"/>
              <a:t>bits</a:t>
            </a:r>
          </a:p>
        </p:txBody>
      </p:sp>
    </p:spTree>
    <p:extLst>
      <p:ext uri="{BB962C8B-B14F-4D97-AF65-F5344CB8AC3E}">
        <p14:creationId xmlns:p14="http://schemas.microsoft.com/office/powerpoint/2010/main" val="177340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10363200" cy="990600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533" dirty="0"/>
              <a:t>Using information content for similarity:  the </a:t>
            </a:r>
            <a:r>
              <a:rPr lang="en-US" sz="4533" dirty="0" err="1"/>
              <a:t>Resnik</a:t>
            </a:r>
            <a:r>
              <a:rPr lang="en-US" sz="4533" dirty="0"/>
              <a:t> method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2108200"/>
            <a:ext cx="11379200" cy="4876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The similarity between two words is related to their common information</a:t>
            </a:r>
          </a:p>
          <a:p>
            <a:pPr>
              <a:lnSpc>
                <a:spcPct val="90000"/>
              </a:lnSpc>
            </a:pPr>
            <a:r>
              <a:rPr lang="en-US" sz="3733" dirty="0"/>
              <a:t>The more two words have in common, the more similar they are</a:t>
            </a:r>
          </a:p>
          <a:p>
            <a:pPr>
              <a:lnSpc>
                <a:spcPct val="90000"/>
              </a:lnSpc>
            </a:pPr>
            <a:r>
              <a:rPr lang="en-US" sz="3733" dirty="0" err="1"/>
              <a:t>Resnik</a:t>
            </a:r>
            <a:r>
              <a:rPr lang="en-US" sz="3733" dirty="0"/>
              <a:t>: measure common information as: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The information content of the most informative</a:t>
            </a:r>
          </a:p>
          <a:p>
            <a:pPr marL="609585" lvl="1" indent="0">
              <a:buNone/>
            </a:pPr>
            <a:r>
              <a:rPr lang="en-US" sz="3200" dirty="0"/>
              <a:t> (lowest) </a:t>
            </a:r>
            <a:r>
              <a:rPr lang="en-US" sz="3200" dirty="0" err="1"/>
              <a:t>subsumer</a:t>
            </a:r>
            <a:r>
              <a:rPr lang="en-US" sz="3200" dirty="0"/>
              <a:t> (MIS/LCS) of the two nodes</a:t>
            </a:r>
          </a:p>
          <a:p>
            <a:pPr lvl="1"/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sim</a:t>
            </a:r>
            <a:r>
              <a:rPr lang="en-US" sz="3733" baseline="-25000" dirty="0" err="1">
                <a:solidFill>
                  <a:srgbClr val="0000FF"/>
                </a:solidFill>
                <a:latin typeface="Times New Roman"/>
                <a:cs typeface="Times New Roman"/>
              </a:rPr>
              <a:t>resnik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= -log P( LCS(c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0" y="124642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Philip </a:t>
            </a:r>
            <a:r>
              <a:rPr lang="en-US" sz="1600" dirty="0" err="1"/>
              <a:t>Resnik</a:t>
            </a:r>
            <a:r>
              <a:rPr lang="en-US" sz="1600" dirty="0"/>
              <a:t>. 1995. Using Information Content to Evaluate Semantic Similarity in a Taxonomy. IJCAI 1995.</a:t>
            </a:r>
          </a:p>
          <a:p>
            <a:r>
              <a:rPr lang="en-US" sz="1600" dirty="0"/>
              <a:t>Philip </a:t>
            </a:r>
            <a:r>
              <a:rPr lang="en-US" sz="1600" dirty="0" err="1"/>
              <a:t>Resnik</a:t>
            </a:r>
            <a:r>
              <a:rPr lang="en-US" sz="1600" dirty="0"/>
              <a:t>. 1999. Semantic Similarity in a Taxonomy: An Information-Based Measure and its Application to Problems of Ambiguity in Natural Language. JAIR 11, 95-130.</a:t>
            </a:r>
          </a:p>
        </p:txBody>
      </p:sp>
    </p:spTree>
    <p:extLst>
      <p:ext uri="{BB962C8B-B14F-4D97-AF65-F5344CB8AC3E}">
        <p14:creationId xmlns:p14="http://schemas.microsoft.com/office/powerpoint/2010/main" val="68110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Other thesaurus-based similarity metrics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 noChangeAspect="1"/>
          </p:cNvGraphicFramePr>
          <p:nvPr>
            <p:ph sz="quarter" idx="1"/>
            <p:extLst/>
          </p:nvPr>
        </p:nvGraphicFramePr>
        <p:xfrm>
          <a:off x="203201" y="1511301"/>
          <a:ext cx="10932652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0" name="Equation" r:id="rId4" imgW="4699000" imgH="1828800" progId="Equation.3">
                  <p:embed/>
                </p:oleObj>
              </mc:Choice>
              <mc:Fallback>
                <p:oleObj name="Equation" r:id="rId4" imgW="46990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201" y="1511301"/>
                        <a:ext cx="10932652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45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6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Validity of Semantic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semantic distance a valid linguistic phenomenon?</a:t>
            </a:r>
          </a:p>
          <a:p>
            <a:r>
              <a:rPr lang="en-US" dirty="0" smtClean="0"/>
              <a:t>Experiment (Rubenstein and Goodenough, 1965)</a:t>
            </a:r>
          </a:p>
          <a:p>
            <a:pPr lvl="1"/>
            <a:r>
              <a:rPr lang="en-US" dirty="0" smtClean="0"/>
              <a:t>Compiled a list of word pairs</a:t>
            </a:r>
          </a:p>
          <a:p>
            <a:pPr lvl="1"/>
            <a:r>
              <a:rPr lang="en-US" dirty="0" smtClean="0"/>
              <a:t>Subjects asked to judge semantic distance (from 0 to 4) for each pair</a:t>
            </a:r>
          </a:p>
          <a:p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Rank correlation between subjects is ~ 0.9</a:t>
            </a:r>
          </a:p>
          <a:p>
            <a:pPr lvl="1"/>
            <a:r>
              <a:rPr lang="en-US" dirty="0" smtClean="0"/>
              <a:t>People are consistent!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5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automatically compute semantic similarity between words</a:t>
            </a:r>
          </a:p>
          <a:p>
            <a:r>
              <a:rPr lang="en-US" dirty="0" smtClean="0"/>
              <a:t>Can be useful for many applications:</a:t>
            </a:r>
          </a:p>
          <a:p>
            <a:pPr lvl="1"/>
            <a:r>
              <a:rPr lang="en-US" dirty="0" smtClean="0"/>
              <a:t>Detecting paraphrases (i.e. automatic essay grading, plagiarism detection)</a:t>
            </a:r>
          </a:p>
          <a:p>
            <a:pPr lvl="1"/>
            <a:r>
              <a:rPr lang="en-US" dirty="0" smtClean="0"/>
              <a:t>Information Retrieval</a:t>
            </a:r>
          </a:p>
          <a:p>
            <a:pPr lvl="1"/>
            <a:r>
              <a:rPr lang="en-US" dirty="0" smtClean="0"/>
              <a:t>Machine Translation</a:t>
            </a:r>
          </a:p>
          <a:p>
            <a:r>
              <a:rPr lang="en-US" dirty="0" smtClean="0"/>
              <a:t>Why? because similarity gives us a way to generalize beyond word identities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4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Synonyms and near-synonymy:</a:t>
            </a:r>
            <a:br>
              <a:rPr lang="en-US" dirty="0" smtClean="0"/>
            </a:br>
            <a:r>
              <a:rPr lang="en-US" dirty="0" smtClean="0"/>
              <a:t>computing the similarity between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fast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rapid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tall</a:t>
            </a:r>
            <a:r>
              <a:rPr lang="en-US" dirty="0" smtClean="0"/>
              <a:t>” is similar to “</a:t>
            </a:r>
            <a:r>
              <a:rPr lang="en-US" b="1" dirty="0" smtClean="0">
                <a:solidFill>
                  <a:srgbClr val="0000FF"/>
                </a:solidFill>
              </a:rPr>
              <a:t>height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 answering:</a:t>
            </a:r>
          </a:p>
          <a:p>
            <a:pPr marL="0" indent="0">
              <a:buNone/>
            </a:pPr>
            <a:r>
              <a:rPr lang="en-US" i="1" dirty="0"/>
              <a:t>Q</a:t>
            </a:r>
            <a:r>
              <a:rPr lang="en-US" i="1" dirty="0" smtClean="0"/>
              <a:t>: “</a:t>
            </a:r>
            <a:r>
              <a:rPr lang="en-US" i="1" dirty="0"/>
              <a:t>How </a:t>
            </a:r>
            <a:r>
              <a:rPr lang="en-US" b="1" i="1" dirty="0">
                <a:solidFill>
                  <a:srgbClr val="0000FF"/>
                </a:solidFill>
              </a:rPr>
              <a:t>tall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is Mt. Everest?”</a:t>
            </a:r>
            <a:br>
              <a:rPr lang="en-US" i="1" dirty="0"/>
            </a:br>
            <a:r>
              <a:rPr lang="en-US" i="1" dirty="0" smtClean="0"/>
              <a:t>Candidate A: “The </a:t>
            </a:r>
            <a:r>
              <a:rPr lang="en-US" i="1" dirty="0"/>
              <a:t>official </a:t>
            </a:r>
            <a:r>
              <a:rPr lang="en-US" b="1" i="1" dirty="0">
                <a:solidFill>
                  <a:srgbClr val="0000FF"/>
                </a:solidFill>
              </a:rPr>
              <a:t>height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of Mount Everest is 29029 </a:t>
            </a:r>
            <a:r>
              <a:rPr lang="en-US" i="1" dirty="0" smtClean="0"/>
              <a:t>feet”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2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711200"/>
          </a:xfrm>
        </p:spPr>
        <p:txBody>
          <a:bodyPr/>
          <a:lstStyle/>
          <a:p>
            <a:r>
              <a:rPr lang="en-US" dirty="0" smtClean="0"/>
              <a:t>Word similarity for plagiarism detection</a:t>
            </a:r>
            <a:endParaRPr lang="en-US" dirty="0"/>
          </a:p>
        </p:txBody>
      </p:sp>
      <p:sp>
        <p:nvSpPr>
          <p:cNvPr id="14397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9748" name="Picture 4" descr="lsamainfram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28800" y="1295400"/>
            <a:ext cx="9264904" cy="67381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8385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7236</TotalTime>
  <Words>2373</Words>
  <Application>Microsoft Macintosh PowerPoint</Application>
  <PresentationFormat>Widescreen</PresentationFormat>
  <Paragraphs>444</Paragraphs>
  <Slides>55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70" baseType="lpstr">
      <vt:lpstr>Calibri</vt:lpstr>
      <vt:lpstr>Calibri (Body)</vt:lpstr>
      <vt:lpstr>Calibri Light</vt:lpstr>
      <vt:lpstr>Courier</vt:lpstr>
      <vt:lpstr>DengXian</vt:lpstr>
      <vt:lpstr>Gill Sans</vt:lpstr>
      <vt:lpstr>Lucida Sans</vt:lpstr>
      <vt:lpstr>Mangal</vt:lpstr>
      <vt:lpstr>Symbol</vt:lpstr>
      <vt:lpstr>Tahoma</vt:lpstr>
      <vt:lpstr>Times New Roman</vt:lpstr>
      <vt:lpstr>Wingdings</vt:lpstr>
      <vt:lpstr>Arial</vt:lpstr>
      <vt:lpstr>Office Theme</vt:lpstr>
      <vt:lpstr>Equation</vt:lpstr>
      <vt:lpstr>Lecture 13: Classical Lexical Semantics </vt:lpstr>
      <vt:lpstr>What is Lexical Semantics</vt:lpstr>
      <vt:lpstr>Intuition of Semantic Similarity</vt:lpstr>
      <vt:lpstr>Why Are Two Words Related?</vt:lpstr>
      <vt:lpstr>Two Types of Relations</vt:lpstr>
      <vt:lpstr>Validity of Semantic Similarity</vt:lpstr>
      <vt:lpstr>Why Do This</vt:lpstr>
      <vt:lpstr>Synonyms and near-synonymy: computing the similarity between words</vt:lpstr>
      <vt:lpstr>Word similarity for plagiarism detection</vt:lpstr>
      <vt:lpstr>Word similarity for historical linguistics: semantic change over time</vt:lpstr>
      <vt:lpstr>Word similarity reflects gender stereotype</vt:lpstr>
      <vt:lpstr>Evaluation: Correlation with Humans</vt:lpstr>
      <vt:lpstr>Evaluation: Word Choice Problems</vt:lpstr>
      <vt:lpstr>Two classes of similarity algorithms</vt:lpstr>
      <vt:lpstr>WordNet: Online thesaurus</vt:lpstr>
      <vt:lpstr>WordNet 3.1</vt:lpstr>
      <vt:lpstr>Terminology: lemma and wordform</vt:lpstr>
      <vt:lpstr>Lemmas have senses</vt:lpstr>
      <vt:lpstr>Homonymy: multi-sense as an artifact</vt:lpstr>
      <vt:lpstr>Homonymy causes problems for NLP applications</vt:lpstr>
      <vt:lpstr>Polysemy: related multi-sense</vt:lpstr>
      <vt:lpstr>Metonymy or Systematic Polysemy:  A systematic relationship between senses</vt:lpstr>
      <vt:lpstr>How do we know when a word has more than one sense?</vt:lpstr>
      <vt:lpstr>Synonyms</vt:lpstr>
      <vt:lpstr>Synonyms</vt:lpstr>
      <vt:lpstr>Synonymy is a relation  between senses rather than words</vt:lpstr>
      <vt:lpstr>Antonyms</vt:lpstr>
      <vt:lpstr>Hyponymy and Hypernymy</vt:lpstr>
      <vt:lpstr>Hyponymy more formally</vt:lpstr>
      <vt:lpstr>Hyponyms and Instances</vt:lpstr>
      <vt:lpstr>Meronymy</vt:lpstr>
      <vt:lpstr>How is “sense” defined in WordNet?</vt:lpstr>
      <vt:lpstr>Senses of “bass” in Wordnet</vt:lpstr>
      <vt:lpstr>WordNet Hypernym Hierarchy for “bass”</vt:lpstr>
      <vt:lpstr>WordNet Noun Relations</vt:lpstr>
      <vt:lpstr>WordNet VerbRelations</vt:lpstr>
      <vt:lpstr>WordNet: Viewed as a graph</vt:lpstr>
      <vt:lpstr>“Supersenses” The top level hypernyms in the hierarchy</vt:lpstr>
      <vt:lpstr>Supersenses</vt:lpstr>
      <vt:lpstr>WordNet 3.1</vt:lpstr>
      <vt:lpstr>Word Similarity</vt:lpstr>
      <vt:lpstr>Why word similarity</vt:lpstr>
      <vt:lpstr>Word similarity and word relatedness</vt:lpstr>
      <vt:lpstr>Thesaurus-based similarity algorithms</vt:lpstr>
      <vt:lpstr>Path based similarity</vt:lpstr>
      <vt:lpstr>Refinements to path-based similarity</vt:lpstr>
      <vt:lpstr>Example: path-based similarity simpath(c1,c2) = 1/pathlen(c1,c2)</vt:lpstr>
      <vt:lpstr>Problem with basic path-based similarity</vt:lpstr>
      <vt:lpstr>Information content similarity metrics</vt:lpstr>
      <vt:lpstr>Information content similarity</vt:lpstr>
      <vt:lpstr>Information content similarity</vt:lpstr>
      <vt:lpstr>Information content: definitions</vt:lpstr>
      <vt:lpstr>Using information content for similarity:  the Resnik method</vt:lpstr>
      <vt:lpstr>Other thesaurus-based similarity metrics</vt:lpstr>
      <vt:lpstr>Thesaurus Methods: Limitations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Lexical Semantics</dc:title>
  <dc:creator>Jonathan May</dc:creator>
  <cp:lastModifiedBy>Nanyun Peng</cp:lastModifiedBy>
  <cp:revision>58</cp:revision>
  <dcterms:created xsi:type="dcterms:W3CDTF">2017-10-03T00:26:14Z</dcterms:created>
  <dcterms:modified xsi:type="dcterms:W3CDTF">2018-10-12T06:06:26Z</dcterms:modified>
</cp:coreProperties>
</file>

<file path=docProps/thumbnail.jpeg>
</file>